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3"/>
  </p:notesMasterIdLst>
  <p:sldIdLst>
    <p:sldId id="256" r:id="rId2"/>
    <p:sldId id="291" r:id="rId3"/>
    <p:sldId id="259" r:id="rId4"/>
    <p:sldId id="260" r:id="rId5"/>
    <p:sldId id="261" r:id="rId6"/>
    <p:sldId id="262" r:id="rId7"/>
    <p:sldId id="263" r:id="rId8"/>
    <p:sldId id="292" r:id="rId9"/>
    <p:sldId id="264" r:id="rId10"/>
    <p:sldId id="265" r:id="rId11"/>
    <p:sldId id="295" r:id="rId12"/>
    <p:sldId id="296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300" r:id="rId22"/>
    <p:sldId id="302" r:id="rId23"/>
    <p:sldId id="303" r:id="rId24"/>
    <p:sldId id="304" r:id="rId25"/>
    <p:sldId id="305" r:id="rId26"/>
    <p:sldId id="306" r:id="rId27"/>
    <p:sldId id="311" r:id="rId28"/>
    <p:sldId id="288" r:id="rId29"/>
    <p:sldId id="298" r:id="rId30"/>
    <p:sldId id="290" r:id="rId31"/>
    <p:sldId id="297" r:id="rId32"/>
  </p:sldIdLst>
  <p:sldSz cx="18288000" cy="10287000"/>
  <p:notesSz cx="6858000" cy="9144000"/>
  <p:embeddedFontLst>
    <p:embeddedFont>
      <p:font typeface="Pretendard SemiBold" panose="02000703000000020004" pitchFamily="2" charset="-127"/>
      <p:bold r:id="rId34"/>
    </p:embeddedFont>
    <p:embeddedFont>
      <p:font typeface="맑은 고딕" panose="020B0503020000020004" pitchFamily="50" charset="-127"/>
      <p:regular r:id="rId35"/>
      <p:bold r:id="rId36"/>
    </p:embeddedFont>
    <p:embeddedFont>
      <p:font typeface="Pretendard ExtraBold" panose="02000903000000020004" pitchFamily="2" charset="-127"/>
      <p:bold r:id="rId37"/>
    </p:embeddedFont>
    <p:embeddedFont>
      <p:font typeface="Noto Sans KR SemiBold" panose="020B0200000000000000" pitchFamily="50" charset="-127"/>
      <p:bold r:id="rId38"/>
    </p:embeddedFont>
    <p:embeddedFont>
      <p:font typeface="Pretendard Medium" panose="02000603000000020004" pitchFamily="50" charset="-127"/>
      <p:regular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8ED5"/>
    <a:srgbClr val="8EB4E3"/>
    <a:srgbClr val="A1A1A1"/>
    <a:srgbClr val="D9D9D9"/>
    <a:srgbClr val="FDEADA"/>
    <a:srgbClr val="F6F6F6"/>
    <a:srgbClr val="FDF3DA"/>
    <a:srgbClr val="F3F3F3"/>
    <a:srgbClr val="EEEEEE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11" autoAdjust="0"/>
    <p:restoredTop sz="94093" autoAdjust="0"/>
  </p:normalViewPr>
  <p:slideViewPr>
    <p:cSldViewPr>
      <p:cViewPr varScale="1">
        <p:scale>
          <a:sx n="73" d="100"/>
          <a:sy n="73" d="100"/>
        </p:scale>
        <p:origin x="852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0F38F-8A35-412D-B91E-F90F063E7868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62033-CAE0-4FF1-A0D2-F07438EF73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25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62033-CAE0-4FF1-A0D2-F07438EF731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59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62033-CAE0-4FF1-A0D2-F07438EF731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43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62033-CAE0-4FF1-A0D2-F07438EF731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559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62033-CAE0-4FF1-A0D2-F07438EF731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708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62033-CAE0-4FF1-A0D2-F07438EF731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521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p1p2p1/Project_DLT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p1p2p1/Project_DL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6.svg"/><Relationship Id="rId18" Type="http://schemas.openxmlformats.org/officeDocument/2006/relationships/image" Target="../media/image21.svg"/><Relationship Id="rId3" Type="http://schemas.openxmlformats.org/officeDocument/2006/relationships/image" Target="../media/image6.svg"/><Relationship Id="rId21" Type="http://schemas.openxmlformats.org/officeDocument/2006/relationships/image" Target="../media/image22.png"/><Relationship Id="rId7" Type="http://schemas.openxmlformats.org/officeDocument/2006/relationships/image" Target="../media/image10.svg"/><Relationship Id="rId12" Type="http://schemas.openxmlformats.org/officeDocument/2006/relationships/image" Target="../media/image16.png"/><Relationship Id="rId17" Type="http://schemas.openxmlformats.org/officeDocument/2006/relationships/image" Target="../media/image19.png"/><Relationship Id="rId2" Type="http://schemas.openxmlformats.org/officeDocument/2006/relationships/image" Target="../media/image11.png"/><Relationship Id="rId16" Type="http://schemas.openxmlformats.org/officeDocument/2006/relationships/image" Target="../media/image18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10" Type="http://schemas.openxmlformats.org/officeDocument/2006/relationships/image" Target="../media/image15.png"/><Relationship Id="rId19" Type="http://schemas.openxmlformats.org/officeDocument/2006/relationships/image" Target="../media/image20.jpeg"/><Relationship Id="rId4" Type="http://schemas.openxmlformats.org/officeDocument/2006/relationships/image" Target="../media/image12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"/>
          <p:cNvSpPr/>
          <p:nvPr/>
        </p:nvSpPr>
        <p:spPr>
          <a:xfrm rot="-10800000">
            <a:off x="-10886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4193" r="-75809" b="-34193"/>
            </a:stretch>
          </a:blipFill>
        </p:spPr>
      </p:sp>
      <p:sp>
        <p:nvSpPr>
          <p:cNvPr id="15" name="TextBox 3"/>
          <p:cNvSpPr txBox="1"/>
          <p:nvPr/>
        </p:nvSpPr>
        <p:spPr>
          <a:xfrm>
            <a:off x="15544800" y="8391424"/>
            <a:ext cx="1905000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00"/>
              </a:lnSpc>
            </a:pPr>
            <a:r>
              <a:rPr lang="en-US" sz="5000" spc="135" dirty="0" err="1">
                <a:solidFill>
                  <a:srgbClr val="1C1C3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유정민</a:t>
            </a:r>
            <a:endParaRPr lang="en-US" sz="5000" spc="135" dirty="0">
              <a:solidFill>
                <a:srgbClr val="1C1C3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66800" y="1568393"/>
            <a:ext cx="1333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799"/>
              </a:lnSpc>
            </a:pPr>
            <a:r>
              <a:rPr lang="en-US" altLang="ko-KR" sz="4000" spc="123" dirty="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생활</a:t>
            </a:r>
            <a:r>
              <a:rPr lang="en-US" altLang="ko-KR" sz="4000" spc="12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4000" spc="123" dirty="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환경에</a:t>
            </a:r>
            <a:r>
              <a:rPr lang="en-US" altLang="ko-KR" sz="4000" spc="12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4000" spc="123" dirty="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따른</a:t>
            </a:r>
            <a:r>
              <a:rPr lang="en-US" altLang="ko-KR" sz="4000" spc="12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4000" spc="123" dirty="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노인</a:t>
            </a:r>
            <a:r>
              <a:rPr lang="en-US" altLang="ko-KR" sz="4000" spc="12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4000" spc="123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기대</a:t>
            </a:r>
            <a:r>
              <a:rPr lang="en-US" altLang="ko-KR" sz="4000" spc="123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4000" spc="123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수명</a:t>
            </a:r>
            <a:r>
              <a:rPr lang="en-US" altLang="ko-KR" sz="4000" spc="123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4000" spc="12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및 </a:t>
            </a:r>
            <a:r>
              <a:rPr lang="en-US" altLang="ko-KR" sz="4000" spc="123" dirty="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삶의</a:t>
            </a:r>
            <a:r>
              <a:rPr lang="en-US" altLang="ko-KR" sz="4000" spc="12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4000" spc="123" dirty="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만족도</a:t>
            </a:r>
            <a:r>
              <a:rPr lang="en-US" altLang="ko-KR" sz="4000" spc="12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sz="4000" spc="12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프로젝트</a:t>
            </a:r>
            <a:endParaRPr lang="en-US" altLang="ko-KR" sz="4000" spc="12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6800" y="2355200"/>
            <a:ext cx="6326777" cy="645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799"/>
              </a:lnSpc>
            </a:pPr>
            <a:r>
              <a:rPr lang="ko-KR" altLang="en-US" sz="3000" spc="123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수행 </a:t>
            </a:r>
            <a:r>
              <a:rPr lang="ko-KR" altLang="en-US" sz="3000" spc="123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결과서</a:t>
            </a:r>
            <a:endParaRPr lang="en-US" altLang="ko-KR" sz="3000" spc="123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3868400" y="9563100"/>
            <a:ext cx="4408714" cy="0"/>
          </a:xfrm>
          <a:prstGeom prst="line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4476" y="9685848"/>
            <a:ext cx="410124" cy="4044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944600" y="9720944"/>
            <a:ext cx="411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5"/>
              </a:rPr>
              <a:t>https://github.com/p1p2p1/Project_DLT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개발 </a:t>
            </a:r>
            <a:r>
              <a:rPr lang="ko-KR" altLang="en-US" sz="3000" spc="93" dirty="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스케줄표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7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3</a:t>
            </a:r>
            <a:r>
              <a:rPr 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.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2000" spc="62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2</a:t>
            </a:r>
            <a:r>
              <a:rPr lang="ko-KR" altLang="en-US" sz="2000" spc="62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차 프로젝트</a:t>
            </a:r>
            <a:r>
              <a:rPr lang="en-US" altLang="ko-KR" sz="2000" spc="62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(Servlet model2)</a:t>
            </a:r>
            <a:endParaRPr lang="en-US" altLang="ko-KR" sz="2000" spc="62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90800" y="2044371"/>
            <a:ext cx="12666618" cy="72399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044371"/>
            <a:ext cx="12666618" cy="72399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28600" y="1409701"/>
            <a:ext cx="5918880" cy="8229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요구사항 정의서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1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4.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565" y="2115457"/>
            <a:ext cx="5591175" cy="602932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6253390" y="1409700"/>
            <a:ext cx="5862410" cy="8229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2221711" y="1409700"/>
            <a:ext cx="5837689" cy="8229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242" y="2084614"/>
            <a:ext cx="5536255" cy="66294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6023" y="1815419"/>
            <a:ext cx="5324475" cy="745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28601" y="1429657"/>
            <a:ext cx="5919106" cy="820964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요구사항 정의서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1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4.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253390" y="1409700"/>
            <a:ext cx="5848496" cy="8229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2221711" y="1409700"/>
            <a:ext cx="5753101" cy="8229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86" y="1714500"/>
            <a:ext cx="5630696" cy="73342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258" y="1662112"/>
            <a:ext cx="5581650" cy="77247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4400" y="1642155"/>
            <a:ext cx="53340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0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9356339" y="2185184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63513" y="2185184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9"/>
          <p:cNvSpPr txBox="1"/>
          <p:nvPr/>
        </p:nvSpPr>
        <p:spPr>
          <a:xfrm>
            <a:off x="3802606" y="6987360"/>
            <a:ext cx="17857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ko-KR" altLang="en-US" sz="10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기대 수명 제공 페이지</a:t>
            </a:r>
            <a:r>
              <a:rPr lang="en-US" altLang="ko-KR" sz="10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</a:t>
            </a:r>
            <a:r>
              <a:rPr lang="ko-KR" altLang="en-US" sz="10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개인</a:t>
            </a:r>
            <a:r>
              <a:rPr lang="en-US" altLang="ko-KR" sz="10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)]</a:t>
            </a:r>
            <a:endParaRPr lang="ko-KR" altLang="en-US" sz="10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430338" y="6987359"/>
            <a:ext cx="2315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ko-KR" altLang="en-US" sz="10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기대 수명 제공 페이지</a:t>
            </a:r>
            <a:r>
              <a:rPr lang="en-US" altLang="ko-KR" sz="10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</a:t>
            </a:r>
            <a:r>
              <a:rPr lang="ko-KR" altLang="en-US" sz="10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개인</a:t>
            </a:r>
            <a:r>
              <a:rPr lang="en-US" altLang="ko-KR" sz="10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10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결과</a:t>
            </a:r>
            <a:r>
              <a:rPr lang="en-US" altLang="ko-KR" sz="10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)]</a:t>
            </a:r>
            <a:endParaRPr lang="ko-KR" altLang="en-US" sz="10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화면 설계서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5.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4" name="TextBox 5"/>
          <p:cNvSpPr txBox="1"/>
          <p:nvPr/>
        </p:nvSpPr>
        <p:spPr>
          <a:xfrm>
            <a:off x="1196920" y="1087014"/>
            <a:ext cx="7697897" cy="369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기대 수명 정보 제공 화면</a:t>
            </a:r>
            <a:endParaRPr lang="en-US" sz="2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85284" y="2019301"/>
            <a:ext cx="8442195" cy="56388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356339" y="2019301"/>
            <a:ext cx="8442195" cy="56388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453988" y="2185184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356339" y="2185184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9"/>
          <p:cNvSpPr txBox="1"/>
          <p:nvPr/>
        </p:nvSpPr>
        <p:spPr>
          <a:xfrm>
            <a:off x="12430338" y="6987359"/>
            <a:ext cx="2315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ko-KR" altLang="en-US" sz="10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과거 실제 수명 제공 페이지</a:t>
            </a:r>
            <a:r>
              <a:rPr lang="en-US" altLang="ko-KR" sz="10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</a:t>
            </a:r>
            <a:r>
              <a:rPr lang="ko-KR" altLang="en-US" sz="10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지역</a:t>
            </a:r>
            <a:r>
              <a:rPr lang="en-US" altLang="ko-KR" sz="10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)]</a:t>
            </a:r>
            <a:endParaRPr lang="ko-KR" altLang="en-US" sz="10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27987" y="6986864"/>
            <a:ext cx="2315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ko-KR" altLang="en-US" sz="10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미래 기대 수명 제공 페이지</a:t>
            </a:r>
            <a:r>
              <a:rPr lang="en-US" altLang="ko-KR" sz="10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</a:t>
            </a:r>
            <a:r>
              <a:rPr lang="ko-KR" altLang="en-US" sz="10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지역</a:t>
            </a:r>
            <a:r>
              <a:rPr lang="en-US" altLang="ko-KR" sz="10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)]</a:t>
            </a:r>
            <a:endParaRPr lang="ko-KR" altLang="en-US" sz="10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화면 설계서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5.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4" name="TextBox 5"/>
          <p:cNvSpPr txBox="1"/>
          <p:nvPr/>
        </p:nvSpPr>
        <p:spPr>
          <a:xfrm>
            <a:off x="1196920" y="1087014"/>
            <a:ext cx="7697897" cy="369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기대 수명 정보 제공 화면</a:t>
            </a:r>
            <a:endParaRPr lang="en-US" sz="2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85284" y="2019301"/>
            <a:ext cx="8442195" cy="56388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356339" y="2019301"/>
            <a:ext cx="8442195" cy="56388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638301"/>
            <a:ext cx="13716000" cy="82228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UML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6.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4" name="TextBox 5"/>
          <p:cNvSpPr txBox="1"/>
          <p:nvPr/>
        </p:nvSpPr>
        <p:spPr>
          <a:xfrm>
            <a:off x="1196920" y="1087014"/>
            <a:ext cx="7697897" cy="369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Usecase</a:t>
            </a:r>
            <a:r>
              <a:rPr 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Diagram</a:t>
            </a:r>
            <a:endParaRPr lang="en-US" sz="2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590800" y="1638301"/>
            <a:ext cx="13792200" cy="8153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628899"/>
            <a:ext cx="11506200" cy="679138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UML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1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6.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2" name="TextBox 5"/>
          <p:cNvSpPr txBox="1"/>
          <p:nvPr/>
        </p:nvSpPr>
        <p:spPr>
          <a:xfrm>
            <a:off x="1196920" y="1087014"/>
            <a:ext cx="7697897" cy="370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Class Diagram(</a:t>
            </a:r>
            <a:r>
              <a:rPr lang="ko-KR" alt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기대 수명 서비스</a:t>
            </a:r>
            <a:r>
              <a:rPr lang="en-US" altLang="ko-KR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)</a:t>
            </a:r>
            <a:endParaRPr lang="en-US" sz="2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90800" y="1638301"/>
            <a:ext cx="13792200" cy="8153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830" y="2781300"/>
            <a:ext cx="15634370" cy="641903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UML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6.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1196920" y="1087014"/>
            <a:ext cx="7697897" cy="370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Class Diagram(</a:t>
            </a:r>
            <a:r>
              <a:rPr lang="ko-KR" alt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게시판 서비스</a:t>
            </a:r>
            <a:r>
              <a:rPr lang="en-US" altLang="ko-KR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)</a:t>
            </a:r>
            <a:endParaRPr lang="en-US" sz="2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94518" y="1638301"/>
            <a:ext cx="16355282" cy="8153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305050"/>
            <a:ext cx="8540818" cy="6743700"/>
          </a:xfrm>
          <a:prstGeom prst="rect">
            <a:avLst/>
          </a:prstGeom>
        </p:spPr>
      </p:pic>
      <p:sp>
        <p:nvSpPr>
          <p:cNvPr id="10" name="TextBox 5"/>
          <p:cNvSpPr txBox="1"/>
          <p:nvPr/>
        </p:nvSpPr>
        <p:spPr>
          <a:xfrm>
            <a:off x="1196920" y="1087014"/>
            <a:ext cx="7697897" cy="370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Class Diagram(</a:t>
            </a:r>
            <a:r>
              <a:rPr lang="ko-KR" alt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유저 관리 서비스</a:t>
            </a:r>
            <a:r>
              <a:rPr lang="en-US" altLang="ko-KR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)</a:t>
            </a:r>
            <a:endParaRPr lang="en-US" sz="2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UML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6.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90800" y="1638301"/>
            <a:ext cx="12344400" cy="80771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196920" y="1087014"/>
            <a:ext cx="7697897" cy="369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Sequence </a:t>
            </a:r>
            <a:r>
              <a:rPr 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Diagram(</a:t>
            </a:r>
            <a:r>
              <a:rPr lang="ko-KR" alt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기대 수명 서비스</a:t>
            </a:r>
            <a:r>
              <a:rPr lang="en-US" altLang="ko-KR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)</a:t>
            </a:r>
            <a:endParaRPr lang="en-US" sz="2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0" y="2171700"/>
            <a:ext cx="11201400" cy="6705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UML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6.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90800" y="1638301"/>
            <a:ext cx="12344400" cy="80771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09800" y="1774710"/>
            <a:ext cx="4953000" cy="555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</a:t>
            </a:r>
            <a:r>
              <a:rPr lang="en-US" sz="30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기획서</a:t>
            </a:r>
            <a:endParaRPr lang="en-US" sz="30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09800" y="3197021"/>
            <a:ext cx="4953000" cy="555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</a:t>
            </a:r>
            <a:r>
              <a:rPr lang="en-US" sz="30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기술</a:t>
            </a:r>
            <a:r>
              <a:rPr lang="en-US" sz="30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목록</a:t>
            </a:r>
            <a:endParaRPr lang="en-US" sz="30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9800" y="4698439"/>
            <a:ext cx="49530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</a:t>
            </a:r>
            <a:r>
              <a:rPr lang="en-US" sz="30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sz="30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스케</a:t>
            </a:r>
            <a:r>
              <a:rPr lang="ko-KR" altLang="en-US" sz="30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줄표</a:t>
            </a:r>
            <a:endParaRPr lang="en-US" sz="30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09800" y="5998054"/>
            <a:ext cx="49530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요구사항 정의서</a:t>
            </a:r>
            <a:endParaRPr lang="en-US" sz="30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09800" y="7194131"/>
            <a:ext cx="49530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화면 설계서</a:t>
            </a:r>
            <a:endParaRPr lang="en-US" sz="30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7447" y="1777459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7447" y="3199771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7447" y="4698439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7447" y="5996679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7447" y="7194131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5.</a:t>
            </a:r>
          </a:p>
        </p:txBody>
      </p:sp>
      <p:sp>
        <p:nvSpPr>
          <p:cNvPr id="13" name="TextBox 2"/>
          <p:cNvSpPr txBox="1"/>
          <p:nvPr/>
        </p:nvSpPr>
        <p:spPr>
          <a:xfrm>
            <a:off x="2274958" y="8386268"/>
            <a:ext cx="63246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UML</a:t>
            </a:r>
            <a:endParaRPr lang="en-US" sz="30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" name="TextBox 3"/>
          <p:cNvSpPr txBox="1"/>
          <p:nvPr/>
        </p:nvSpPr>
        <p:spPr>
          <a:xfrm>
            <a:off x="10453344" y="1777459"/>
            <a:ext cx="63246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ERD(Entity Relationship Diagram)</a:t>
            </a:r>
            <a:endParaRPr lang="en-US" sz="30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5" name="TextBox 4"/>
          <p:cNvSpPr txBox="1"/>
          <p:nvPr/>
        </p:nvSpPr>
        <p:spPr>
          <a:xfrm>
            <a:off x="10453344" y="3197021"/>
            <a:ext cx="63246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주요 서비스 기능 및 소스 코드</a:t>
            </a:r>
            <a:endParaRPr lang="en-US" sz="30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6" name="TextBox 5"/>
          <p:cNvSpPr txBox="1"/>
          <p:nvPr/>
        </p:nvSpPr>
        <p:spPr>
          <a:xfrm>
            <a:off x="10453344" y="4698439"/>
            <a:ext cx="63246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Software Architecture</a:t>
            </a:r>
          </a:p>
        </p:txBody>
      </p:sp>
      <p:sp>
        <p:nvSpPr>
          <p:cNvPr id="18" name="TextBox 7"/>
          <p:cNvSpPr txBox="1"/>
          <p:nvPr/>
        </p:nvSpPr>
        <p:spPr>
          <a:xfrm>
            <a:off x="913818" y="8380639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6.</a:t>
            </a:r>
          </a:p>
        </p:txBody>
      </p:sp>
      <p:sp>
        <p:nvSpPr>
          <p:cNvPr id="19" name="TextBox 8"/>
          <p:cNvSpPr txBox="1"/>
          <p:nvPr/>
        </p:nvSpPr>
        <p:spPr>
          <a:xfrm>
            <a:off x="9154460" y="1777459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7.</a:t>
            </a:r>
          </a:p>
        </p:txBody>
      </p:sp>
      <p:sp>
        <p:nvSpPr>
          <p:cNvPr id="20" name="TextBox 9"/>
          <p:cNvSpPr txBox="1"/>
          <p:nvPr/>
        </p:nvSpPr>
        <p:spPr>
          <a:xfrm>
            <a:off x="9160991" y="3197021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8.</a:t>
            </a:r>
          </a:p>
        </p:txBody>
      </p:sp>
      <p:sp>
        <p:nvSpPr>
          <p:cNvPr id="21" name="TextBox 10"/>
          <p:cNvSpPr txBox="1"/>
          <p:nvPr/>
        </p:nvSpPr>
        <p:spPr>
          <a:xfrm>
            <a:off x="9154459" y="4698439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9.</a:t>
            </a:r>
          </a:p>
        </p:txBody>
      </p:sp>
      <p:sp>
        <p:nvSpPr>
          <p:cNvPr id="23" name="TextBox 18"/>
          <p:cNvSpPr txBox="1"/>
          <p:nvPr/>
        </p:nvSpPr>
        <p:spPr>
          <a:xfrm>
            <a:off x="9160991" y="5967050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10.</a:t>
            </a:r>
            <a:endParaRPr lang="en-US" sz="3000" dirty="0">
              <a:solidFill>
                <a:schemeClr val="tx2">
                  <a:lumMod val="60000"/>
                  <a:lumOff val="4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4" name="TextBox 19"/>
          <p:cNvSpPr txBox="1"/>
          <p:nvPr/>
        </p:nvSpPr>
        <p:spPr>
          <a:xfrm>
            <a:off x="10453344" y="5971708"/>
            <a:ext cx="63246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향후 개발 계획</a:t>
            </a:r>
            <a:endParaRPr lang="en-US" sz="30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5" name="TextBox 2"/>
          <p:cNvSpPr txBox="1"/>
          <p:nvPr/>
        </p:nvSpPr>
        <p:spPr>
          <a:xfrm>
            <a:off x="1075063" y="644723"/>
            <a:ext cx="33528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40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목차</a:t>
            </a:r>
            <a:endParaRPr lang="en-US" sz="40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240281" y="2390263"/>
            <a:ext cx="2846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 의도</a:t>
            </a:r>
            <a:endParaRPr lang="en-US" altLang="ko-KR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 목표</a:t>
            </a:r>
            <a:endParaRPr lang="en-US" altLang="ko-KR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09800" y="3766150"/>
            <a:ext cx="2846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기술 스택</a:t>
            </a:r>
            <a:endParaRPr lang="en-US" altLang="ko-KR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사용 기술 경험</a:t>
            </a:r>
            <a:endParaRPr lang="en-US" altLang="ko-KR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212702" y="8934124"/>
            <a:ext cx="2846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Usecase</a:t>
            </a:r>
            <a:r>
              <a:rPr lang="en-US" altLang="ko-KR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Diagram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Class Diagram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Sequence Diagram</a:t>
            </a:r>
          </a:p>
        </p:txBody>
      </p:sp>
      <p:sp>
        <p:nvSpPr>
          <p:cNvPr id="49" name="TextBox 18"/>
          <p:cNvSpPr txBox="1"/>
          <p:nvPr/>
        </p:nvSpPr>
        <p:spPr>
          <a:xfrm>
            <a:off x="9160991" y="7312477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11.</a:t>
            </a:r>
            <a:endParaRPr lang="en-US" sz="3000" dirty="0">
              <a:solidFill>
                <a:schemeClr val="tx2">
                  <a:lumMod val="60000"/>
                  <a:lumOff val="4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0" name="TextBox 19"/>
          <p:cNvSpPr txBox="1"/>
          <p:nvPr/>
        </p:nvSpPr>
        <p:spPr>
          <a:xfrm>
            <a:off x="10453344" y="7317135"/>
            <a:ext cx="63246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</a:t>
            </a:r>
            <a:r>
              <a:rPr lang="en-US" sz="30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30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</a:t>
            </a:r>
            <a:r>
              <a:rPr lang="en-US" sz="30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소감</a:t>
            </a:r>
            <a:endParaRPr lang="en-US" sz="30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348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150121"/>
            <a:ext cx="15459075" cy="764158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41052" y="1139675"/>
            <a:ext cx="7697897" cy="370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개인</a:t>
            </a:r>
            <a:r>
              <a:rPr lang="en-US" sz="2000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기대</a:t>
            </a:r>
            <a:r>
              <a:rPr lang="en-US" sz="2000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수명</a:t>
            </a:r>
            <a:r>
              <a:rPr lang="en-US" sz="2000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en-US" sz="2000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지역</a:t>
            </a:r>
            <a:r>
              <a:rPr lang="en-US" sz="2000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기대</a:t>
            </a:r>
            <a:r>
              <a:rPr lang="en-US" sz="2000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수명</a:t>
            </a:r>
            <a:r>
              <a:rPr lang="en-US" sz="2000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en-US" sz="2000" dirty="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게시판</a:t>
            </a:r>
            <a:r>
              <a:rPr 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테이블</a:t>
            </a:r>
            <a:endParaRPr lang="en-US" sz="2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95400" y="484740"/>
            <a:ext cx="86106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ko-KR" sz="3000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ERD(Entity Relationship Diagram)</a:t>
            </a:r>
          </a:p>
        </p:txBody>
      </p:sp>
      <p:sp>
        <p:nvSpPr>
          <p:cNvPr id="10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7.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524000" y="1638301"/>
            <a:ext cx="15849600" cy="8153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742823" y="2247900"/>
            <a:ext cx="6248401" cy="7162800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4952749" y="7551587"/>
            <a:ext cx="3886200" cy="347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04227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891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게시판 관련 테이블</a:t>
            </a:r>
            <a:endParaRPr lang="en-US" altLang="ko-KR" sz="1891" dirty="0" smtClean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267701" y="2476500"/>
            <a:ext cx="5524499" cy="4648200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9715637" y="6746754"/>
            <a:ext cx="3886200" cy="346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04227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891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지역 기대 수명 테이블</a:t>
            </a:r>
            <a:endParaRPr lang="en-US" altLang="ko-KR" sz="1891" dirty="0" smtClean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4135099" y="2689944"/>
            <a:ext cx="3067051" cy="5425356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7" name="TextBox 6"/>
          <p:cNvSpPr txBox="1"/>
          <p:nvPr/>
        </p:nvSpPr>
        <p:spPr>
          <a:xfrm>
            <a:off x="14192375" y="7397570"/>
            <a:ext cx="2647825" cy="347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04227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891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개인 기대 수명 테이블</a:t>
            </a:r>
            <a:endParaRPr lang="en-US" altLang="ko-KR" sz="1891" dirty="0" smtClean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447800" y="2256176"/>
            <a:ext cx="8047832" cy="3923496"/>
          </a:xfrm>
          <a:custGeom>
            <a:avLst/>
            <a:gdLst/>
            <a:ahLst/>
            <a:cxnLst/>
            <a:rect l="l" t="t" r="r" b="b"/>
            <a:pathLst>
              <a:path w="9834486" h="5623309">
                <a:moveTo>
                  <a:pt x="0" y="0"/>
                </a:moveTo>
                <a:lnTo>
                  <a:pt x="9834486" y="0"/>
                </a:lnTo>
                <a:lnTo>
                  <a:pt x="9834486" y="5623309"/>
                </a:lnTo>
                <a:lnTo>
                  <a:pt x="0" y="56233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TextBox 8"/>
          <p:cNvSpPr txBox="1"/>
          <p:nvPr/>
        </p:nvSpPr>
        <p:spPr>
          <a:xfrm>
            <a:off x="1141052" y="1139675"/>
            <a:ext cx="7697897" cy="369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주요 서비스 기능</a:t>
            </a:r>
            <a:r>
              <a:rPr lang="en-US" altLang="ko-KR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</a:t>
            </a:r>
            <a:r>
              <a:rPr lang="ko-KR" alt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개인별 기대 여명 정보 제공</a:t>
            </a:r>
            <a:r>
              <a:rPr lang="en-US" altLang="ko-KR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)</a:t>
            </a:r>
            <a:endParaRPr lang="en-US" sz="2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95400" y="484740"/>
            <a:ext cx="86106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주요 기능 설명</a:t>
            </a:r>
            <a:endParaRPr lang="en-US" altLang="ko-KR" sz="3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8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8.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9" name="TextBox 6"/>
          <p:cNvSpPr txBox="1"/>
          <p:nvPr/>
        </p:nvSpPr>
        <p:spPr>
          <a:xfrm>
            <a:off x="10744200" y="4118766"/>
            <a:ext cx="6400800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04227" lvl="1" algn="ctr">
              <a:lnSpc>
                <a:spcPts val="3026"/>
              </a:lnSpc>
              <a:spcBef>
                <a:spcPct val="0"/>
              </a:spcBef>
            </a:pPr>
            <a:r>
              <a:rPr lang="ko-KR" altLang="en-US" sz="25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사용자가 </a:t>
            </a:r>
            <a:r>
              <a:rPr lang="ko-KR" altLang="en-US" sz="2500" spc="-1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입</a:t>
            </a:r>
            <a:r>
              <a:rPr lang="ko-KR" altLang="en-US" sz="25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력한 값</a:t>
            </a:r>
            <a:r>
              <a:rPr lang="en-US" altLang="ko-KR" sz="15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5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나이</a:t>
            </a:r>
            <a:r>
              <a:rPr lang="en-US" altLang="ko-KR" sz="15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5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성별</a:t>
            </a:r>
            <a:r>
              <a:rPr lang="en-US" altLang="ko-KR" sz="15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5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흡연 여부</a:t>
            </a:r>
            <a:r>
              <a:rPr lang="en-US" altLang="ko-KR" sz="15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5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음주 여부</a:t>
            </a:r>
            <a:r>
              <a:rPr lang="en-US" altLang="ko-KR" sz="15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5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고혈압 여부</a:t>
            </a:r>
            <a:r>
              <a:rPr lang="en-US" altLang="ko-KR" sz="15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r>
              <a:rPr lang="ko-KR" altLang="en-US" sz="25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</a:t>
            </a:r>
            <a:r>
              <a:rPr lang="ko-KR" altLang="en-US" sz="2500" spc="-100" dirty="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회귀 </a:t>
            </a:r>
            <a:r>
              <a:rPr lang="ko-KR" altLang="en-US" sz="2500" spc="-100" dirty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분석을 사용하여 </a:t>
            </a:r>
            <a:r>
              <a:rPr lang="ko-KR" altLang="en-US" sz="2500" spc="-100" dirty="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사용자의 </a:t>
            </a:r>
            <a:r>
              <a:rPr lang="ko-KR" altLang="en-US" sz="2500" spc="-100" dirty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기대 여명을 </a:t>
            </a:r>
            <a:r>
              <a:rPr lang="ko-KR" altLang="en-US" sz="2500" spc="-100" dirty="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예측</a:t>
            </a:r>
            <a:endParaRPr lang="en-US" altLang="ko-KR" sz="2500" spc="-100" dirty="0" smtClean="0">
              <a:solidFill>
                <a:srgbClr val="558ED5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04227" lvl="1">
              <a:lnSpc>
                <a:spcPts val="3026"/>
              </a:lnSpc>
              <a:spcBef>
                <a:spcPct val="0"/>
              </a:spcBef>
            </a:pPr>
            <a:endParaRPr lang="en-US" altLang="ko-KR" sz="2500" spc="-1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04227" lvl="1" algn="ctr">
              <a:lnSpc>
                <a:spcPts val="3026"/>
              </a:lnSpc>
              <a:spcBef>
                <a:spcPct val="0"/>
              </a:spcBef>
            </a:pPr>
            <a:r>
              <a:rPr lang="ko-KR" altLang="en-US" sz="25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사용자의 기대 여명에 </a:t>
            </a:r>
            <a:r>
              <a:rPr lang="ko-KR" altLang="en-US" sz="2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대한 </a:t>
            </a:r>
            <a:r>
              <a:rPr lang="ko-KR" altLang="en-US" sz="25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정보는 </a:t>
            </a:r>
            <a:endParaRPr lang="en-US" altLang="ko-KR" sz="2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04227" lvl="1" algn="ctr">
              <a:lnSpc>
                <a:spcPts val="3026"/>
              </a:lnSpc>
              <a:spcBef>
                <a:spcPct val="0"/>
              </a:spcBef>
            </a:pPr>
            <a:r>
              <a:rPr lang="ko-KR" altLang="en-US" sz="2500" dirty="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비동기 </a:t>
            </a:r>
            <a:r>
              <a:rPr lang="ko-KR" altLang="en-US" sz="2500" dirty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방식을 사용</a:t>
            </a:r>
            <a:r>
              <a:rPr lang="ko-KR" altLang="en-US" sz="25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하여 </a:t>
            </a:r>
            <a:r>
              <a:rPr lang="ko-KR" altLang="en-US" sz="2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서버에 요청</a:t>
            </a:r>
            <a:endParaRPr lang="en-US" altLang="ko-KR" sz="2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04227" lvl="1" algn="ctr">
              <a:lnSpc>
                <a:spcPts val="3026"/>
              </a:lnSpc>
              <a:spcBef>
                <a:spcPct val="0"/>
              </a:spcBef>
            </a:pPr>
            <a:endParaRPr lang="en-US" altLang="ko-KR" sz="2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04227" lvl="1" algn="ctr">
              <a:lnSpc>
                <a:spcPts val="3026"/>
              </a:lnSpc>
              <a:spcBef>
                <a:spcPct val="0"/>
              </a:spcBef>
            </a:pPr>
            <a:r>
              <a:rPr lang="ko-KR" altLang="en-US" sz="2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기대 여명 계산 방법에 대한 정보를 버튼을 통해서 누구든지 접근 가능</a:t>
            </a:r>
            <a:endParaRPr lang="en-US" altLang="ko-KR" sz="2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" name="Freeform 9"/>
          <p:cNvSpPr/>
          <p:nvPr/>
        </p:nvSpPr>
        <p:spPr>
          <a:xfrm>
            <a:off x="1370535" y="6365773"/>
            <a:ext cx="8153400" cy="3437334"/>
          </a:xfrm>
          <a:custGeom>
            <a:avLst/>
            <a:gdLst/>
            <a:ahLst/>
            <a:cxnLst/>
            <a:rect l="l" t="t" r="r" b="b"/>
            <a:pathLst>
              <a:path w="9767195" h="3501864">
                <a:moveTo>
                  <a:pt x="0" y="0"/>
                </a:moveTo>
                <a:lnTo>
                  <a:pt x="9767195" y="0"/>
                </a:lnTo>
                <a:lnTo>
                  <a:pt x="9767195" y="3501864"/>
                </a:lnTo>
                <a:lnTo>
                  <a:pt x="0" y="3501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9150"/>
            </a:stretch>
          </a:blipFill>
        </p:spPr>
      </p:sp>
      <p:sp>
        <p:nvSpPr>
          <p:cNvPr id="15" name="직사각형 14"/>
          <p:cNvSpPr/>
          <p:nvPr/>
        </p:nvSpPr>
        <p:spPr>
          <a:xfrm>
            <a:off x="1447800" y="2256176"/>
            <a:ext cx="8047832" cy="3623435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476103" y="6272723"/>
            <a:ext cx="8047832" cy="3623435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5791200" y="4118766"/>
            <a:ext cx="609600" cy="2396334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10591800" y="2247900"/>
            <a:ext cx="0" cy="7772400"/>
          </a:xfrm>
          <a:prstGeom prst="line">
            <a:avLst/>
          </a:prstGeom>
          <a:ln>
            <a:solidFill>
              <a:srgbClr val="8EB4E3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52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368883" y="2476500"/>
            <a:ext cx="9787256" cy="4974942"/>
          </a:xfrm>
          <a:custGeom>
            <a:avLst/>
            <a:gdLst/>
            <a:ahLst/>
            <a:cxnLst/>
            <a:rect l="l" t="t" r="r" b="b"/>
            <a:pathLst>
              <a:path w="9787256" h="4974942">
                <a:moveTo>
                  <a:pt x="0" y="0"/>
                </a:moveTo>
                <a:lnTo>
                  <a:pt x="9787256" y="0"/>
                </a:lnTo>
                <a:lnTo>
                  <a:pt x="9787256" y="4974942"/>
                </a:lnTo>
                <a:lnTo>
                  <a:pt x="0" y="49749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820400" y="3300821"/>
            <a:ext cx="7015279" cy="5334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통계청의 연평균 데이터를 사용하여 훈련 시킨 회귀 모델을 사용</a:t>
            </a:r>
            <a:endParaRPr lang="en-US" altLang="ko-KR" sz="20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지역</a:t>
            </a: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연도별 </a:t>
            </a: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GRDP, 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고혈압 비율</a:t>
            </a: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스트레스 인지율</a:t>
            </a: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5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음주율</a:t>
            </a: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당뇨 비율 데이터 사용</a:t>
            </a: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endParaRPr lang="en-US" altLang="ko-KR" sz="2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ko-KR" altLang="en-US" sz="25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지역별 기대 수명 정보를 </a:t>
            </a:r>
            <a:r>
              <a:rPr lang="ko-KR" altLang="en-US" sz="2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시각화하여 </a:t>
            </a:r>
            <a:r>
              <a:rPr lang="ko-KR" altLang="en-US" sz="25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정보 제공</a:t>
            </a:r>
            <a:endParaRPr lang="en-US" altLang="ko-KR" sz="2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endParaRPr lang="en-US" altLang="ko-KR" sz="2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ko-KR" altLang="en-US" sz="2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사용자의 기대 수명과 지역별 기대 수명과 비교 가능</a:t>
            </a:r>
            <a:endParaRPr lang="en-US" altLang="ko-KR" sz="2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endParaRPr lang="en-US" altLang="ko-KR" sz="2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ko-KR" altLang="en-US" sz="2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사용자가 비교하고 싶은 지역을 선택하여 </a:t>
            </a:r>
            <a:endParaRPr lang="en-US" altLang="ko-KR" sz="2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ko-KR" altLang="en-US" sz="2500" dirty="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지역별로 기대 수명을 비교</a:t>
            </a:r>
            <a:r>
              <a:rPr lang="ko-KR" altLang="en-US" sz="2500" dirty="0" smtClean="0">
                <a:solidFill>
                  <a:srgbClr val="8EB4E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가능</a:t>
            </a:r>
            <a:endParaRPr lang="en-US" altLang="ko-KR" sz="2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endParaRPr lang="en-US" altLang="ko-KR" sz="2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ko-KR" altLang="en-US" sz="2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차트 정보는 비동기 방식을 사용하여 제공</a:t>
            </a:r>
            <a:endParaRPr lang="en-US" altLang="ko-KR" sz="2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endParaRPr lang="en-US" altLang="ko-KR" sz="2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endParaRPr lang="en-US" altLang="ko-KR" sz="2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" name="TextBox 8"/>
          <p:cNvSpPr txBox="1"/>
          <p:nvPr/>
        </p:nvSpPr>
        <p:spPr>
          <a:xfrm>
            <a:off x="405894" y="571500"/>
            <a:ext cx="7697897" cy="779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4000" b="1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주요 서비스 기능</a:t>
            </a:r>
            <a:endParaRPr lang="en-US" altLang="ko-KR" sz="4000" b="1" dirty="0" smtClean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altLang="ko-KR" sz="2000" b="1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</a:t>
            </a:r>
            <a:r>
              <a:rPr lang="ko-KR" altLang="en-US" sz="2000" b="1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지역별 기대 여명 정보 제공</a:t>
            </a:r>
            <a:r>
              <a:rPr lang="en-US" altLang="ko-KR" sz="2000" b="1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)</a:t>
            </a:r>
            <a:endParaRPr lang="en-US" sz="2000" b="1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8883" y="2476500"/>
            <a:ext cx="9787256" cy="48768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0591800" y="2247900"/>
            <a:ext cx="0" cy="7086600"/>
          </a:xfrm>
          <a:prstGeom prst="line">
            <a:avLst/>
          </a:prstGeom>
          <a:ln>
            <a:solidFill>
              <a:srgbClr val="8EB4E3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69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6"/>
          <p:cNvSpPr txBox="1"/>
          <p:nvPr/>
        </p:nvSpPr>
        <p:spPr>
          <a:xfrm>
            <a:off x="8064366" y="867692"/>
            <a:ext cx="4795164" cy="8271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 smtClean="0">
                <a:solidFill>
                  <a:srgbClr val="558ED5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Controller</a:t>
            </a:r>
          </a:p>
          <a:p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5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com.dlt.senior</a:t>
            </a:r>
            <a:endParaRPr lang="en-US" altLang="ko-KR" sz="15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5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FrontController.java </a:t>
            </a:r>
            <a:r>
              <a:rPr lang="en-US" altLang="ko-KR" sz="15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5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클라이언트의 요청 </a:t>
            </a:r>
            <a:r>
              <a:rPr lang="ko-KR" altLang="en-US" sz="15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처리</a:t>
            </a:r>
            <a:endParaRPr lang="en-US" altLang="ko-KR" sz="15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(model2 -&gt; Spring 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전환 시에 컨트롤러를 </a:t>
            </a:r>
            <a:r>
              <a:rPr lang="ko-KR" altLang="en-US" sz="13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서비스별로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분산 예정</a:t>
            </a:r>
            <a:r>
              <a:rPr lang="en-US" altLang="ko-KR" sz="1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en-US" altLang="ko-KR" sz="13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endParaRPr lang="en-US" altLang="ko-KR" sz="13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endParaRPr lang="en-US" altLang="ko-KR" sz="13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endParaRPr lang="en-US" altLang="ko-KR" sz="13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endParaRPr lang="en-US" altLang="ko-KR" sz="13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endParaRPr lang="en-US" altLang="ko-KR" sz="13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endParaRPr lang="en-US" altLang="ko-KR" sz="13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 smtClean="0">
                <a:solidFill>
                  <a:srgbClr val="558ED5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View</a:t>
            </a: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common 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디렉토리</a:t>
            </a:r>
            <a:endParaRPr lang="en-US" altLang="ko-KR" sz="13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footer.jsp</a:t>
            </a: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: </a:t>
            </a:r>
            <a:r>
              <a:rPr lang="ko-KR" altLang="en-US" sz="13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푸터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작성 </a:t>
            </a: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JSP</a:t>
            </a: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navi.jsp</a:t>
            </a: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: 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네비게이션 작성 </a:t>
            </a: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JSP</a:t>
            </a:r>
          </a:p>
          <a:p>
            <a:pPr>
              <a:lnSpc>
                <a:spcPct val="200000"/>
              </a:lnSpc>
            </a:pPr>
            <a:endParaRPr lang="en-US" altLang="ko-KR" sz="13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boardEdit.jsp</a:t>
            </a: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: </a:t>
            </a:r>
            <a:r>
              <a:rPr lang="ko-KR" altLang="en-US" sz="13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게시글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수정 페이지</a:t>
            </a:r>
            <a:endParaRPr lang="en-US" altLang="ko-KR" sz="13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boardEditError.jsp</a:t>
            </a: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: </a:t>
            </a:r>
            <a:r>
              <a:rPr lang="ko-KR" altLang="en-US" sz="13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게시글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작성 중 예외 처리 페이지</a:t>
            </a:r>
            <a:endParaRPr lang="en-US" altLang="ko-KR" sz="13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boardList.jsp</a:t>
            </a: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: </a:t>
            </a:r>
            <a:r>
              <a:rPr lang="ko-KR" altLang="en-US" sz="13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게시글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목록 페이지</a:t>
            </a:r>
            <a:endParaRPr lang="en-US" altLang="ko-KR" sz="13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boardWrite</a:t>
            </a: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: </a:t>
            </a:r>
            <a:r>
              <a:rPr lang="ko-KR" altLang="en-US" sz="13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게시글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작성 페이지</a:t>
            </a:r>
            <a:endParaRPr lang="en-US" altLang="ko-KR" sz="13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lifeService</a:t>
            </a: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: 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기대 수명 서비스 페이지</a:t>
            </a:r>
            <a:endParaRPr lang="en-US" altLang="ko-KR" sz="13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login : 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로그인 페이지</a:t>
            </a:r>
            <a:endParaRPr lang="en-US" altLang="ko-KR" sz="13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loginFail</a:t>
            </a: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: 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로그인 실패 알림</a:t>
            </a:r>
            <a:endParaRPr lang="en-US" altLang="ko-KR" sz="13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registration : 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회원가입 페이지</a:t>
            </a:r>
            <a:endParaRPr lang="en-US" altLang="ko-KR" sz="13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registrationCheck</a:t>
            </a: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: 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회원가입 유효성 검사 페이지</a:t>
            </a:r>
            <a:endParaRPr lang="en-US" altLang="ko-KR" sz="13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37" y="2180287"/>
            <a:ext cx="3344888" cy="470883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216467"/>
            <a:ext cx="3069828" cy="1979231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28600" y="1550044"/>
            <a:ext cx="7543799" cy="839405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8" name="TextBox 8"/>
          <p:cNvSpPr txBox="1"/>
          <p:nvPr/>
        </p:nvSpPr>
        <p:spPr>
          <a:xfrm>
            <a:off x="1141052" y="1139675"/>
            <a:ext cx="6097948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프로젝트 패키지 구조</a:t>
            </a:r>
            <a:endParaRPr lang="en-US" sz="2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95400" y="484740"/>
            <a:ext cx="86106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주요 기능 설명</a:t>
            </a:r>
            <a:endParaRPr lang="en-US" altLang="ko-KR" sz="3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0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8.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92945" y="6866466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en-US" altLang="ko-KR" sz="1200" dirty="0" err="1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FrontController</a:t>
            </a:r>
            <a:r>
              <a:rPr lang="en-US" altLang="ko-KR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게시판 패키지</a:t>
            </a:r>
            <a:r>
              <a:rPr lang="en-US" altLang="ko-KR" sz="12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]</a:t>
            </a:r>
            <a:endParaRPr lang="ko-KR" altLang="en-US" sz="12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43400" y="4175411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ko-KR" altLang="en-US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기대 수명 관련 패키지</a:t>
            </a:r>
            <a:r>
              <a:rPr lang="en-US" altLang="ko-KR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]</a:t>
            </a:r>
            <a:endParaRPr lang="ko-KR" altLang="en-US" sz="12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1988" y="4823170"/>
            <a:ext cx="3061240" cy="194322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343399" y="6732831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ko-KR" altLang="en-US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유저 관리 패키지</a:t>
            </a:r>
            <a:r>
              <a:rPr lang="en-US" altLang="ko-KR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]</a:t>
            </a:r>
            <a:endParaRPr lang="ko-KR" altLang="en-US" sz="12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63681" y="9923863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ko-KR" altLang="en-US" sz="12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프로젝트</a:t>
            </a:r>
            <a:r>
              <a:rPr lang="en-US" altLang="ko-KR" sz="12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sz="12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패키지</a:t>
            </a:r>
            <a:r>
              <a:rPr lang="en-US" altLang="ko-KR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]</a:t>
            </a:r>
            <a:endParaRPr lang="ko-KR" altLang="en-US" sz="12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603" y="7929478"/>
            <a:ext cx="1485900" cy="154305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7673" y="7662625"/>
            <a:ext cx="1304925" cy="904875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7673" y="8567500"/>
            <a:ext cx="1304925" cy="54292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7673" y="9101393"/>
            <a:ext cx="1304926" cy="352425"/>
          </a:xfrm>
          <a:prstGeom prst="rect">
            <a:avLst/>
          </a:prstGeom>
        </p:spPr>
      </p:pic>
      <p:cxnSp>
        <p:nvCxnSpPr>
          <p:cNvPr id="37" name="직선 연결선 36"/>
          <p:cNvCxnSpPr/>
          <p:nvPr/>
        </p:nvCxnSpPr>
        <p:spPr>
          <a:xfrm>
            <a:off x="228600" y="7277100"/>
            <a:ext cx="7543799" cy="0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29830" y="1611057"/>
            <a:ext cx="3807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Controller, Model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97186" y="7330876"/>
            <a:ext cx="3807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View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54498" y="9468608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[Static </a:t>
            </a:r>
            <a:r>
              <a:rPr lang="ko-KR" altLang="en-US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폴더</a:t>
            </a:r>
            <a:r>
              <a:rPr lang="en-US" altLang="ko-KR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공통 </a:t>
            </a:r>
            <a:r>
              <a:rPr lang="en-US" altLang="ko-KR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View]</a:t>
            </a:r>
            <a:endParaRPr lang="ko-KR" altLang="en-US" sz="12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266338" y="9483744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ko-KR" altLang="en-US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게시판</a:t>
            </a:r>
            <a:r>
              <a:rPr lang="en-US" altLang="ko-KR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기대 수명 </a:t>
            </a:r>
            <a:r>
              <a:rPr lang="en-US" altLang="ko-KR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View]</a:t>
            </a:r>
            <a:endParaRPr lang="ko-KR" altLang="en-US" sz="12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93733" y="9940209"/>
            <a:ext cx="2473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model2 / MVC Architecture 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12913103" y="468394"/>
            <a:ext cx="0" cy="9455469"/>
          </a:xfrm>
          <a:prstGeom prst="line">
            <a:avLst/>
          </a:prstGeom>
          <a:ln>
            <a:solidFill>
              <a:srgbClr val="8EB4E3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6"/>
          <p:cNvSpPr txBox="1"/>
          <p:nvPr/>
        </p:nvSpPr>
        <p:spPr>
          <a:xfrm>
            <a:off x="13241227" y="842182"/>
            <a:ext cx="4795164" cy="96026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 smtClean="0">
                <a:solidFill>
                  <a:srgbClr val="558ED5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Model</a:t>
            </a:r>
          </a:p>
          <a:p>
            <a:endParaRPr lang="en-US" altLang="ko-KR" sz="1000" dirty="0" smtClean="0">
              <a:solidFill>
                <a:srgbClr val="558ED5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1200" dirty="0" smtClean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게시판</a:t>
            </a: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]</a:t>
            </a:r>
          </a:p>
          <a:p>
            <a:r>
              <a:rPr lang="en-US" altLang="ko-KR" sz="150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com.dlt.senior.board.</a:t>
            </a:r>
            <a:r>
              <a:rPr lang="en-US" altLang="ko-KR" sz="1500" dirty="0" err="1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model</a:t>
            </a:r>
            <a:endParaRPr lang="en-US" altLang="ko-KR" sz="15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BoardDto.java</a:t>
            </a:r>
          </a:p>
          <a:p>
            <a:r>
              <a:rPr lang="en-US" altLang="ko-KR" sz="12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CommentDto.java</a:t>
            </a:r>
          </a:p>
          <a:p>
            <a:endParaRPr lang="en-US" altLang="ko-KR" sz="12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5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com.dlt.senior.board.</a:t>
            </a:r>
            <a:r>
              <a:rPr lang="en-US" altLang="ko-KR" sz="1500" dirty="0" err="1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dao</a:t>
            </a:r>
            <a:endParaRPr lang="en-US" altLang="ko-KR" sz="1500" dirty="0">
              <a:solidFill>
                <a:srgbClr val="558ED5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BoardDao.java</a:t>
            </a:r>
          </a:p>
          <a:p>
            <a:r>
              <a:rPr lang="en-US" altLang="ko-KR" sz="12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CommentDao.java</a:t>
            </a:r>
          </a:p>
          <a:p>
            <a:pPr marL="171450" indent="-171450">
              <a:buFontTx/>
              <a:buChar char="-"/>
            </a:pPr>
            <a:endParaRPr lang="en-US" altLang="ko-KR" sz="12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5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com.dlt.senior.board.</a:t>
            </a:r>
            <a:r>
              <a:rPr lang="en-US" altLang="ko-KR" sz="1500" dirty="0" err="1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service</a:t>
            </a:r>
            <a:endParaRPr lang="en-US" altLang="ko-KR" sz="1500" dirty="0">
              <a:solidFill>
                <a:srgbClr val="558ED5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-BCommand.java : </a:t>
            </a:r>
            <a:r>
              <a:rPr lang="ko-KR" altLang="en-US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인터페이스</a:t>
            </a:r>
            <a:endParaRPr lang="en-US" altLang="ko-KR" sz="1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endParaRPr lang="en-US" altLang="ko-KR" sz="1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</a:t>
            </a:r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BCDeleteCommand.java</a:t>
            </a:r>
          </a:p>
          <a:p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-BCWriteCommand.java</a:t>
            </a:r>
          </a:p>
          <a:p>
            <a:endParaRPr lang="en-US" altLang="ko-KR" sz="1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</a:t>
            </a:r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BDeleteCommand.java</a:t>
            </a:r>
          </a:p>
          <a:p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-BEditCommand.java</a:t>
            </a:r>
          </a:p>
          <a:p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-BEditViewCommand.java</a:t>
            </a:r>
          </a:p>
          <a:p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-BListCommand.java</a:t>
            </a:r>
          </a:p>
          <a:p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-BViewCommand.java</a:t>
            </a:r>
          </a:p>
          <a:p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-BWriteCommand.java</a:t>
            </a:r>
          </a:p>
          <a:p>
            <a:endParaRPr lang="en-US" altLang="ko-KR" sz="12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기대 수명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]</a:t>
            </a:r>
            <a:endParaRPr lang="en-US" altLang="ko-KR" sz="900" dirty="0">
              <a:solidFill>
                <a:schemeClr val="bg1">
                  <a:lumMod val="6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5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com.dlt.senior.life.</a:t>
            </a:r>
            <a:r>
              <a:rPr lang="en-US" altLang="ko-KR" sz="1500" dirty="0" err="1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model</a:t>
            </a:r>
            <a:endParaRPr lang="en-US" altLang="ko-KR" sz="1500" dirty="0">
              <a:solidFill>
                <a:srgbClr val="558ED5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LifeServiceDto.java</a:t>
            </a:r>
          </a:p>
          <a:p>
            <a:endParaRPr lang="en-US" altLang="ko-KR" sz="12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5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com.dlt.senior.life.</a:t>
            </a:r>
            <a:r>
              <a:rPr lang="en-US" altLang="ko-KR" sz="1500" dirty="0" err="1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dao</a:t>
            </a:r>
            <a:endParaRPr lang="en-US" altLang="ko-KR" sz="1500" dirty="0">
              <a:solidFill>
                <a:srgbClr val="558ED5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LifeServiceDao.java</a:t>
            </a:r>
          </a:p>
          <a:p>
            <a:endParaRPr lang="en-US" altLang="ko-KR" sz="12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5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com.dlt.senior.life.</a:t>
            </a:r>
            <a:r>
              <a:rPr lang="en-US" altLang="ko-KR" sz="1500" dirty="0" err="1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service</a:t>
            </a:r>
            <a:endParaRPr lang="en-US" altLang="ko-KR" sz="1500" dirty="0">
              <a:solidFill>
                <a:srgbClr val="558ED5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SLCommand.java : </a:t>
            </a:r>
            <a:r>
              <a:rPr lang="ko-KR" altLang="en-US" sz="12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인터페이스</a:t>
            </a:r>
            <a:endParaRPr lang="en-US" altLang="ko-KR" sz="12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SLifePersonalCommand.java</a:t>
            </a:r>
            <a:endParaRPr lang="en-US" altLang="ko-KR" sz="1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SLifeRegionCommand.java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유저 관리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]</a:t>
            </a:r>
            <a:endParaRPr lang="en-US" altLang="ko-KR" sz="900" dirty="0">
              <a:solidFill>
                <a:schemeClr val="bg1">
                  <a:lumMod val="6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5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com.dlt.senior.userMgmt.</a:t>
            </a:r>
            <a:r>
              <a:rPr lang="en-US" altLang="ko-KR" sz="1500" dirty="0" err="1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model</a:t>
            </a:r>
            <a:endParaRPr lang="en-US" altLang="ko-KR" sz="1500" dirty="0">
              <a:solidFill>
                <a:srgbClr val="558ED5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MemberDto.java</a:t>
            </a:r>
          </a:p>
          <a:p>
            <a:endParaRPr lang="en-US" altLang="ko-KR" sz="12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5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com.dlt.senior.userMgmt.</a:t>
            </a:r>
            <a:r>
              <a:rPr lang="en-US" altLang="ko-KR" sz="1500" dirty="0" err="1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dao</a:t>
            </a:r>
            <a:endParaRPr lang="en-US" altLang="ko-KR" sz="15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MemberDao.java</a:t>
            </a:r>
          </a:p>
          <a:p>
            <a:pPr marL="171450" indent="-171450">
              <a:buFontTx/>
              <a:buChar char="-"/>
            </a:pPr>
            <a:endParaRPr lang="en-US" altLang="ko-KR" sz="15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5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com.dlt.senior.userMgmt.</a:t>
            </a:r>
            <a:r>
              <a:rPr lang="en-US" altLang="ko-KR" sz="1500" dirty="0" err="1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service</a:t>
            </a:r>
            <a:endParaRPr lang="en-US" altLang="ko-KR" sz="15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Ucommand.java : </a:t>
            </a:r>
            <a:r>
              <a:rPr lang="ko-KR" altLang="en-US" sz="12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인터페이스</a:t>
            </a:r>
            <a:endParaRPr lang="en-US" altLang="ko-KR" sz="12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ULoginCommand.java</a:t>
            </a:r>
          </a:p>
          <a:p>
            <a:r>
              <a:rPr lang="en-US" altLang="ko-KR" sz="12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URegisterCommand.java</a:t>
            </a:r>
          </a:p>
          <a:p>
            <a:endParaRPr lang="en-US" altLang="ko-KR" sz="12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endParaRPr lang="en-US" altLang="ko-KR" sz="1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489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그림 1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264" y="7245035"/>
            <a:ext cx="7563670" cy="20097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72" y="1752600"/>
            <a:ext cx="9445535" cy="7848600"/>
          </a:xfrm>
          <a:prstGeom prst="rect">
            <a:avLst/>
          </a:prstGeom>
        </p:spPr>
      </p:pic>
      <p:sp>
        <p:nvSpPr>
          <p:cNvPr id="22" name="TextBox 8"/>
          <p:cNvSpPr txBox="1"/>
          <p:nvPr/>
        </p:nvSpPr>
        <p:spPr>
          <a:xfrm>
            <a:off x="592545" y="505742"/>
            <a:ext cx="4610933" cy="432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4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코드 설명</a:t>
            </a:r>
            <a:endParaRPr lang="en-US" sz="4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1925683" y="1827126"/>
            <a:ext cx="2036717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/>
          <p:cNvSpPr/>
          <p:nvPr/>
        </p:nvSpPr>
        <p:spPr>
          <a:xfrm>
            <a:off x="240574" y="1584445"/>
            <a:ext cx="1676400" cy="4853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36" name="TextBox 6"/>
          <p:cNvSpPr txBox="1"/>
          <p:nvPr/>
        </p:nvSpPr>
        <p:spPr>
          <a:xfrm>
            <a:off x="4071123" y="1501496"/>
            <a:ext cx="3836163" cy="713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@</a:t>
            </a:r>
            <a:r>
              <a:rPr lang="en-US" altLang="ko-KR" sz="13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WebServlet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(“*.do”)</a:t>
            </a:r>
            <a:r>
              <a:rPr lang="en-US" altLang="ko-KR" sz="13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클라이언트의 모든 요청에 대한 처리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V="1">
            <a:off x="4267200" y="7281872"/>
            <a:ext cx="863639" cy="184099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6"/>
          <p:cNvSpPr txBox="1"/>
          <p:nvPr/>
        </p:nvSpPr>
        <p:spPr>
          <a:xfrm>
            <a:off x="5231790" y="6858954"/>
            <a:ext cx="3836163" cy="713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substring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사용하여 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URI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정보에서 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*.do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만 분리하여 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if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문을 사용해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모든 요청을 처리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2" name="원호 51"/>
          <p:cNvSpPr/>
          <p:nvPr/>
        </p:nvSpPr>
        <p:spPr>
          <a:xfrm rot="2563971">
            <a:off x="2942102" y="6851454"/>
            <a:ext cx="1229034" cy="1229034"/>
          </a:xfrm>
          <a:prstGeom prst="arc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74" name="직선 화살표 연결선 73"/>
          <p:cNvCxnSpPr/>
          <p:nvPr/>
        </p:nvCxnSpPr>
        <p:spPr>
          <a:xfrm>
            <a:off x="3581400" y="9334500"/>
            <a:ext cx="2407805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6"/>
          <p:cNvSpPr txBox="1"/>
          <p:nvPr/>
        </p:nvSpPr>
        <p:spPr>
          <a:xfrm>
            <a:off x="6161057" y="8949779"/>
            <a:ext cx="2660431" cy="713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클라이언트로 응답을 보낼 때는 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redirect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와 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forward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방식을 활용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4" name="TextBox 8"/>
          <p:cNvSpPr txBox="1"/>
          <p:nvPr/>
        </p:nvSpPr>
        <p:spPr>
          <a:xfrm>
            <a:off x="545746" y="1089998"/>
            <a:ext cx="4864454" cy="370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altLang="ko-KR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en-US" altLang="ko-KR" sz="2000" dirty="0" smtClean="0">
                <a:solidFill>
                  <a:srgbClr val="558ED5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Controller</a:t>
            </a:r>
            <a:r>
              <a:rPr lang="en-US" altLang="ko-KR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] Java/ FrontController.java</a:t>
            </a:r>
            <a:endParaRPr lang="en-US" sz="2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04" name="TextBox 8"/>
          <p:cNvSpPr txBox="1"/>
          <p:nvPr/>
        </p:nvSpPr>
        <p:spPr>
          <a:xfrm>
            <a:off x="10283358" y="1089997"/>
            <a:ext cx="4956641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altLang="ko-KR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en-US" altLang="ko-KR" sz="2000" dirty="0" smtClean="0">
                <a:solidFill>
                  <a:srgbClr val="558ED5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View</a:t>
            </a:r>
            <a:r>
              <a:rPr lang="en-US" altLang="ko-KR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] JavaScript/ lifeService.js</a:t>
            </a:r>
            <a:endParaRPr lang="en-US" sz="2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105" name="그림 1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6271" y="1500366"/>
            <a:ext cx="5381625" cy="4943475"/>
          </a:xfrm>
          <a:prstGeom prst="rect">
            <a:avLst/>
          </a:prstGeom>
        </p:spPr>
      </p:pic>
      <p:cxnSp>
        <p:nvCxnSpPr>
          <p:cNvPr id="106" name="직선 화살표 연결선 105"/>
          <p:cNvCxnSpPr/>
          <p:nvPr/>
        </p:nvCxnSpPr>
        <p:spPr>
          <a:xfrm flipV="1">
            <a:off x="12420600" y="3807254"/>
            <a:ext cx="1341499" cy="35358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타원 108"/>
          <p:cNvSpPr/>
          <p:nvPr/>
        </p:nvSpPr>
        <p:spPr>
          <a:xfrm>
            <a:off x="10053814" y="3599929"/>
            <a:ext cx="2138186" cy="5529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10" name="TextBox 6"/>
          <p:cNvSpPr txBox="1"/>
          <p:nvPr/>
        </p:nvSpPr>
        <p:spPr>
          <a:xfrm>
            <a:off x="13894763" y="3422534"/>
            <a:ext cx="3836163" cy="713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Fetch API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 사용하여 비동기 방식을 사용하여 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서버와 데이터 교환 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3" name="TextBox 8"/>
          <p:cNvSpPr txBox="1"/>
          <p:nvPr/>
        </p:nvSpPr>
        <p:spPr>
          <a:xfrm>
            <a:off x="10283358" y="6833305"/>
            <a:ext cx="4956641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en-US" sz="2000" dirty="0" smtClean="0">
                <a:solidFill>
                  <a:srgbClr val="558ED5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View</a:t>
            </a:r>
            <a:r>
              <a:rPr 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] </a:t>
            </a:r>
            <a:r>
              <a:rPr lang="en-US" sz="2000" dirty="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navi.jsp</a:t>
            </a:r>
            <a:endParaRPr lang="en-US" sz="2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117" name="직선 화살표 연결선 116"/>
          <p:cNvCxnSpPr/>
          <p:nvPr/>
        </p:nvCxnSpPr>
        <p:spPr>
          <a:xfrm flipV="1">
            <a:off x="14127619" y="7281872"/>
            <a:ext cx="1461644" cy="215927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6"/>
          <p:cNvSpPr txBox="1"/>
          <p:nvPr/>
        </p:nvSpPr>
        <p:spPr>
          <a:xfrm>
            <a:off x="15715920" y="7051313"/>
            <a:ext cx="2388363" cy="713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JSTL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와 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EL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사용하여 데이터를 출력하거나 로그인 세션 관리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224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57300"/>
            <a:ext cx="9191625" cy="8362950"/>
          </a:xfrm>
          <a:prstGeom prst="rect">
            <a:avLst/>
          </a:prstGeom>
        </p:spPr>
      </p:pic>
      <p:cxnSp>
        <p:nvCxnSpPr>
          <p:cNvPr id="20" name="직선 화살표 연결선 19"/>
          <p:cNvCxnSpPr/>
          <p:nvPr/>
        </p:nvCxnSpPr>
        <p:spPr>
          <a:xfrm>
            <a:off x="5453305" y="3366832"/>
            <a:ext cx="587957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6"/>
          <p:cNvSpPr txBox="1"/>
          <p:nvPr/>
        </p:nvSpPr>
        <p:spPr>
          <a:xfrm>
            <a:off x="6139943" y="2982112"/>
            <a:ext cx="3836163" cy="713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substring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사용하여 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URI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정보에서 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*.do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만 분리하여 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if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문을 사용해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모든 요청을 처리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2" name="원호 21"/>
          <p:cNvSpPr/>
          <p:nvPr/>
        </p:nvSpPr>
        <p:spPr>
          <a:xfrm rot="2563971">
            <a:off x="3275439" y="2378828"/>
            <a:ext cx="1971312" cy="2120968"/>
          </a:xfrm>
          <a:prstGeom prst="arc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3" name="TextBox 8"/>
          <p:cNvSpPr txBox="1"/>
          <p:nvPr/>
        </p:nvSpPr>
        <p:spPr>
          <a:xfrm>
            <a:off x="11084794" y="5854604"/>
            <a:ext cx="3721454" cy="370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en-US" sz="2000" dirty="0" smtClean="0">
                <a:solidFill>
                  <a:srgbClr val="558ED5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Model</a:t>
            </a:r>
            <a:r>
              <a:rPr 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] LifeServiceDto.java</a:t>
            </a:r>
            <a:endParaRPr lang="en-US" sz="2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4794" y="6301740"/>
            <a:ext cx="3924300" cy="3295650"/>
          </a:xfrm>
          <a:prstGeom prst="rect">
            <a:avLst/>
          </a:prstGeom>
        </p:spPr>
      </p:pic>
      <p:sp>
        <p:nvSpPr>
          <p:cNvPr id="25" name="TextBox 8"/>
          <p:cNvSpPr txBox="1"/>
          <p:nvPr/>
        </p:nvSpPr>
        <p:spPr>
          <a:xfrm>
            <a:off x="685800" y="687103"/>
            <a:ext cx="3721454" cy="370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en-US" sz="2000" dirty="0" smtClean="0">
                <a:solidFill>
                  <a:srgbClr val="558ED5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Model</a:t>
            </a:r>
            <a:r>
              <a:rPr 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] LifeServiceDao.java</a:t>
            </a:r>
            <a:endParaRPr lang="en-US" sz="2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7639447" y="2400300"/>
            <a:ext cx="587957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6"/>
          <p:cNvSpPr txBox="1"/>
          <p:nvPr/>
        </p:nvSpPr>
        <p:spPr>
          <a:xfrm>
            <a:off x="8337413" y="2079232"/>
            <a:ext cx="2136436" cy="713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쿼리문을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사용하여 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DB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의 데이터를 로드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5961841" y="5981700"/>
            <a:ext cx="5122953" cy="121920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원호 31"/>
          <p:cNvSpPr/>
          <p:nvPr/>
        </p:nvSpPr>
        <p:spPr>
          <a:xfrm rot="2563971">
            <a:off x="4945979" y="5662985"/>
            <a:ext cx="824355" cy="886937"/>
          </a:xfrm>
          <a:prstGeom prst="arc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4" name="TextBox 6"/>
          <p:cNvSpPr txBox="1"/>
          <p:nvPr/>
        </p:nvSpPr>
        <p:spPr>
          <a:xfrm>
            <a:off x="14263922" y="7392297"/>
            <a:ext cx="32004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DTO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 사용하여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DB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와 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DAO, Service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간의 데이터 교환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1629" y="874132"/>
            <a:ext cx="6373130" cy="4802768"/>
          </a:xfrm>
          <a:prstGeom prst="rect">
            <a:avLst/>
          </a:prstGeom>
        </p:spPr>
      </p:pic>
      <p:sp>
        <p:nvSpPr>
          <p:cNvPr id="58" name="TextBox 8"/>
          <p:cNvSpPr txBox="1"/>
          <p:nvPr/>
        </p:nvSpPr>
        <p:spPr>
          <a:xfrm>
            <a:off x="10748652" y="364147"/>
            <a:ext cx="4596584" cy="370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en-US" sz="2000" dirty="0" smtClean="0">
                <a:solidFill>
                  <a:srgbClr val="558ED5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Model</a:t>
            </a:r>
            <a:r>
              <a:rPr 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] SLifeRegionCommand.java</a:t>
            </a:r>
            <a:endParaRPr lang="en-US" sz="2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59" name="원호 58"/>
          <p:cNvSpPr/>
          <p:nvPr/>
        </p:nvSpPr>
        <p:spPr>
          <a:xfrm rot="2563971">
            <a:off x="10905003" y="1361076"/>
            <a:ext cx="2607674" cy="2997014"/>
          </a:xfrm>
          <a:prstGeom prst="arc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60" name="직선 화살표 연결선 59"/>
          <p:cNvCxnSpPr/>
          <p:nvPr/>
        </p:nvCxnSpPr>
        <p:spPr>
          <a:xfrm>
            <a:off x="13633508" y="3160499"/>
            <a:ext cx="585633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"/>
          <p:cNvSpPr txBox="1"/>
          <p:nvPr/>
        </p:nvSpPr>
        <p:spPr>
          <a:xfrm>
            <a:off x="14398306" y="2775778"/>
            <a:ext cx="2339555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컬렉션 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Map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사용하여 데이터를 저장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2" name="TextBox 6"/>
          <p:cNvSpPr txBox="1"/>
          <p:nvPr/>
        </p:nvSpPr>
        <p:spPr>
          <a:xfrm>
            <a:off x="13748626" y="1720472"/>
            <a:ext cx="3911649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비즈니스 </a:t>
            </a:r>
            <a:r>
              <a:rPr lang="ko-KR" altLang="en-US" sz="13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로직을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처리하는 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Service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계층으로써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DAO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에서 데이터를 가져와서 계산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360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489186" y="3924300"/>
            <a:ext cx="7428583" cy="4624699"/>
          </a:xfrm>
          <a:custGeom>
            <a:avLst/>
            <a:gdLst/>
            <a:ahLst/>
            <a:cxnLst/>
            <a:rect l="l" t="t" r="r" b="b"/>
            <a:pathLst>
              <a:path w="7428583" h="4624699">
                <a:moveTo>
                  <a:pt x="0" y="0"/>
                </a:moveTo>
                <a:lnTo>
                  <a:pt x="7428583" y="0"/>
                </a:lnTo>
                <a:lnTo>
                  <a:pt x="7428583" y="4624699"/>
                </a:lnTo>
                <a:lnTo>
                  <a:pt x="0" y="462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88191" y="1016324"/>
            <a:ext cx="6913894" cy="370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프로젝트</a:t>
            </a:r>
            <a:r>
              <a:rPr 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sz="2000" dirty="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코드</a:t>
            </a:r>
            <a:r>
              <a:rPr 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sz="2000" dirty="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설명</a:t>
            </a:r>
            <a:r>
              <a:rPr lang="en-US" sz="2000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(R, </a:t>
            </a:r>
            <a:r>
              <a:rPr lang="ko-KR" alt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개인</a:t>
            </a:r>
            <a:r>
              <a:rPr 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별 </a:t>
            </a:r>
            <a:r>
              <a:rPr lang="en-US" sz="2000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기대</a:t>
            </a:r>
            <a:r>
              <a:rPr lang="en-US" sz="2000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수명</a:t>
            </a:r>
            <a:r>
              <a:rPr lang="en-US" sz="2000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회귀</a:t>
            </a:r>
            <a:r>
              <a:rPr lang="en-US" sz="2000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모델</a:t>
            </a:r>
            <a:r>
              <a:rPr lang="en-US" sz="2000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2624" y="3938239"/>
            <a:ext cx="7383343" cy="4610760"/>
          </a:xfrm>
          <a:prstGeom prst="rect">
            <a:avLst/>
          </a:prstGeom>
        </p:spPr>
      </p:pic>
      <p:sp>
        <p:nvSpPr>
          <p:cNvPr id="11" name="TextBox 8"/>
          <p:cNvSpPr txBox="1"/>
          <p:nvPr/>
        </p:nvSpPr>
        <p:spPr>
          <a:xfrm>
            <a:off x="592545" y="505742"/>
            <a:ext cx="4610933" cy="432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4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코드 설명</a:t>
            </a:r>
            <a:endParaRPr lang="en-US" sz="4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10422" y="8548999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[R Script]</a:t>
            </a:r>
            <a:endParaRPr lang="ko-KR" altLang="en-US" sz="12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381240" y="8548998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[Model Summary]</a:t>
            </a:r>
            <a:endParaRPr lang="ko-KR" altLang="en-US" sz="12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872221" y="7037244"/>
            <a:ext cx="2967003" cy="6073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5991625" y="7339816"/>
            <a:ext cx="587957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6"/>
          <p:cNvSpPr txBox="1"/>
          <p:nvPr/>
        </p:nvSpPr>
        <p:spPr>
          <a:xfrm>
            <a:off x="6677877" y="7147455"/>
            <a:ext cx="2519443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lm </a:t>
            </a:r>
            <a:r>
              <a:rPr lang="ko-KR" altLang="en-US" sz="1300" dirty="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함수를 사용하여 모델</a:t>
            </a:r>
            <a:endParaRPr lang="en-US" altLang="ko-KR" sz="1300" dirty="0" smtClean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8" name="TextBox 6"/>
          <p:cNvSpPr txBox="1"/>
          <p:nvPr/>
        </p:nvSpPr>
        <p:spPr>
          <a:xfrm>
            <a:off x="6391366" y="7617153"/>
            <a:ext cx="2519443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err="1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stepAIC</a:t>
            </a:r>
            <a:r>
              <a:rPr lang="en-US" altLang="ko-KR" sz="1300" dirty="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</a:t>
            </a:r>
            <a:r>
              <a:rPr lang="ko-KR" altLang="en-US" sz="1300" dirty="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단계적 선택법</a:t>
            </a:r>
            <a:r>
              <a:rPr lang="en-US" altLang="ko-KR" sz="1300" dirty="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)</a:t>
            </a:r>
            <a:r>
              <a:rPr lang="ko-KR" altLang="en-US" sz="1300" dirty="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을 활용하여</a:t>
            </a:r>
            <a:endParaRPr lang="en-US" altLang="ko-KR" sz="1300" dirty="0" smtClean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dirty="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모델 성능 향상</a:t>
            </a:r>
            <a:endParaRPr lang="en-US" altLang="ko-KR" sz="1300" dirty="0" smtClean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248206" y="7757191"/>
            <a:ext cx="2079497" cy="5070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5403668" y="7990029"/>
            <a:ext cx="881935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>
            <a:off x="1295400" y="2347781"/>
            <a:ext cx="83820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>
              <a:lnSpc>
                <a:spcPts val="32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활용 데이터</a:t>
            </a:r>
            <a:endParaRPr lang="en-US" altLang="ko-KR" sz="2000" dirty="0" smtClean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marL="215901" lvl="1">
              <a:lnSpc>
                <a:spcPts val="3200"/>
              </a:lnSpc>
              <a:spcBef>
                <a:spcPct val="0"/>
              </a:spcBef>
            </a:pPr>
            <a:r>
              <a:rPr lang="en-US" altLang="ko-KR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- </a:t>
            </a:r>
            <a:r>
              <a:rPr lang="ko-KR" alt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연령대</a:t>
            </a:r>
            <a:r>
              <a:rPr lang="en-US" altLang="ko-KR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성별 기대 여명 데이터</a:t>
            </a:r>
            <a:r>
              <a:rPr lang="en-US" altLang="ko-KR" sz="15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</a:t>
            </a:r>
            <a:r>
              <a:rPr lang="ko-KR" altLang="en-US" sz="15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통계청</a:t>
            </a:r>
            <a:r>
              <a:rPr lang="en-US" altLang="ko-KR" sz="15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)</a:t>
            </a:r>
          </a:p>
          <a:p>
            <a:pPr marL="215901" lvl="1"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- </a:t>
            </a:r>
            <a:r>
              <a:rPr lang="ko-KR" alt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연령대</a:t>
            </a:r>
            <a:r>
              <a:rPr lang="en-US" altLang="ko-KR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성별 연평균 </a:t>
            </a:r>
            <a:r>
              <a:rPr lang="ko-KR" altLang="en-US" sz="2000" dirty="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흡연율</a:t>
            </a:r>
            <a:r>
              <a:rPr lang="en-US" altLang="ko-KR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2000" dirty="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음주율</a:t>
            </a:r>
            <a:r>
              <a:rPr lang="en-US" altLang="ko-KR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2000" dirty="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음주율</a:t>
            </a:r>
            <a:r>
              <a:rPr lang="en-US" altLang="ko-KR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고혈압 유병률</a:t>
            </a:r>
            <a:r>
              <a:rPr lang="en-US" altLang="ko-KR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당뇨 비율</a:t>
            </a:r>
            <a:r>
              <a:rPr lang="en-US" altLang="ko-KR" sz="15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</a:t>
            </a:r>
            <a:r>
              <a:rPr lang="ko-KR" altLang="en-US" sz="15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통계청</a:t>
            </a:r>
            <a:r>
              <a:rPr lang="en-US" altLang="ko-KR" sz="15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)</a:t>
            </a:r>
            <a:endParaRPr lang="en-US" sz="15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371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5"/>
          <p:cNvSpPr/>
          <p:nvPr/>
        </p:nvSpPr>
        <p:spPr>
          <a:xfrm>
            <a:off x="10515600" y="1445502"/>
            <a:ext cx="6858000" cy="4277302"/>
          </a:xfrm>
          <a:custGeom>
            <a:avLst/>
            <a:gdLst/>
            <a:ahLst/>
            <a:cxnLst/>
            <a:rect l="l" t="t" r="r" b="b"/>
            <a:pathLst>
              <a:path w="5690242" h="3626748">
                <a:moveTo>
                  <a:pt x="0" y="0"/>
                </a:moveTo>
                <a:lnTo>
                  <a:pt x="5690242" y="0"/>
                </a:lnTo>
                <a:lnTo>
                  <a:pt x="5690242" y="3626748"/>
                </a:lnTo>
                <a:lnTo>
                  <a:pt x="0" y="36267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t="-31102" b="31058"/>
            </a:stretch>
          </a:blipFill>
        </p:spPr>
      </p:sp>
      <p:sp>
        <p:nvSpPr>
          <p:cNvPr id="27" name="AutoShape 6"/>
          <p:cNvSpPr/>
          <p:nvPr/>
        </p:nvSpPr>
        <p:spPr>
          <a:xfrm flipH="1">
            <a:off x="13429250" y="4494797"/>
            <a:ext cx="9525" cy="617641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8" name="Freeform 7"/>
          <p:cNvSpPr/>
          <p:nvPr/>
        </p:nvSpPr>
        <p:spPr>
          <a:xfrm>
            <a:off x="10515600" y="5219700"/>
            <a:ext cx="6858000" cy="4114800"/>
          </a:xfrm>
          <a:custGeom>
            <a:avLst/>
            <a:gdLst/>
            <a:ahLst/>
            <a:cxnLst/>
            <a:rect l="l" t="t" r="r" b="b"/>
            <a:pathLst>
              <a:path w="5690242" h="2818812">
                <a:moveTo>
                  <a:pt x="0" y="0"/>
                </a:moveTo>
                <a:lnTo>
                  <a:pt x="5690242" y="0"/>
                </a:lnTo>
                <a:lnTo>
                  <a:pt x="5690242" y="2818812"/>
                </a:lnTo>
                <a:lnTo>
                  <a:pt x="0" y="28188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9" name="TextBox 11"/>
          <p:cNvSpPr txBox="1"/>
          <p:nvPr/>
        </p:nvSpPr>
        <p:spPr>
          <a:xfrm>
            <a:off x="13711898" y="4591412"/>
            <a:ext cx="2640527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42"/>
              </a:lnSpc>
              <a:spcBef>
                <a:spcPct val="0"/>
              </a:spcBef>
            </a:pPr>
            <a:r>
              <a:rPr lang="en-US" sz="1776" dirty="0" smtClean="0">
                <a:solidFill>
                  <a:srgbClr val="FF313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stepwise(</a:t>
            </a:r>
            <a:r>
              <a:rPr lang="ko-KR" altLang="en-US" sz="1776" dirty="0" smtClean="0">
                <a:solidFill>
                  <a:srgbClr val="FF313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단계적 선택법</a:t>
            </a:r>
            <a:r>
              <a:rPr lang="en-US" altLang="ko-KR" sz="1776" dirty="0" smtClean="0">
                <a:solidFill>
                  <a:srgbClr val="FF313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en-US" sz="1776" dirty="0">
              <a:solidFill>
                <a:srgbClr val="FF313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4" name="Freeform 4"/>
          <p:cNvSpPr/>
          <p:nvPr/>
        </p:nvSpPr>
        <p:spPr>
          <a:xfrm>
            <a:off x="1600200" y="4548223"/>
            <a:ext cx="6029273" cy="1033303"/>
          </a:xfrm>
          <a:custGeom>
            <a:avLst/>
            <a:gdLst/>
            <a:ahLst/>
            <a:cxnLst/>
            <a:rect l="l" t="t" r="r" b="b"/>
            <a:pathLst>
              <a:path w="6029273" h="1033303">
                <a:moveTo>
                  <a:pt x="0" y="0"/>
                </a:moveTo>
                <a:lnTo>
                  <a:pt x="6029272" y="0"/>
                </a:lnTo>
                <a:lnTo>
                  <a:pt x="6029272" y="1033303"/>
                </a:lnTo>
                <a:lnTo>
                  <a:pt x="0" y="10333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5" name="Freeform 8"/>
          <p:cNvSpPr/>
          <p:nvPr/>
        </p:nvSpPr>
        <p:spPr>
          <a:xfrm>
            <a:off x="1600200" y="6402194"/>
            <a:ext cx="6029273" cy="1362213"/>
          </a:xfrm>
          <a:custGeom>
            <a:avLst/>
            <a:gdLst/>
            <a:ahLst/>
            <a:cxnLst/>
            <a:rect l="l" t="t" r="r" b="b"/>
            <a:pathLst>
              <a:path w="6029273" h="1362213">
                <a:moveTo>
                  <a:pt x="0" y="0"/>
                </a:moveTo>
                <a:lnTo>
                  <a:pt x="6029272" y="0"/>
                </a:lnTo>
                <a:lnTo>
                  <a:pt x="6029272" y="1362213"/>
                </a:lnTo>
                <a:lnTo>
                  <a:pt x="0" y="13622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88191" y="1016324"/>
            <a:ext cx="6913894" cy="370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프로젝트</a:t>
            </a:r>
            <a:r>
              <a:rPr 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코드</a:t>
            </a:r>
            <a:r>
              <a:rPr lang="en-US" sz="2000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설명</a:t>
            </a:r>
            <a:r>
              <a:rPr lang="en-US" sz="2000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(R, </a:t>
            </a:r>
            <a:r>
              <a:rPr lang="ko-KR" alt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지역</a:t>
            </a:r>
            <a:r>
              <a:rPr 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별 </a:t>
            </a:r>
            <a:r>
              <a:rPr lang="en-US" sz="2000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기대</a:t>
            </a:r>
            <a:r>
              <a:rPr lang="en-US" sz="2000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수명</a:t>
            </a:r>
            <a:r>
              <a:rPr lang="en-US" sz="2000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회귀</a:t>
            </a:r>
            <a:r>
              <a:rPr lang="en-US" sz="2000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모델</a:t>
            </a:r>
            <a:r>
              <a:rPr lang="en-US" sz="2000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)</a:t>
            </a:r>
          </a:p>
        </p:txBody>
      </p:sp>
      <p:sp>
        <p:nvSpPr>
          <p:cNvPr id="11" name="TextBox 8"/>
          <p:cNvSpPr txBox="1"/>
          <p:nvPr/>
        </p:nvSpPr>
        <p:spPr>
          <a:xfrm>
            <a:off x="592545" y="505742"/>
            <a:ext cx="4610933" cy="432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4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코드 설명</a:t>
            </a:r>
            <a:endParaRPr lang="en-US" sz="4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58792" y="7794209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[R Script]</a:t>
            </a:r>
            <a:endParaRPr lang="ko-KR" altLang="en-US" sz="1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460010" y="9374131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[Model Summary]</a:t>
            </a:r>
            <a:endParaRPr lang="ko-KR" altLang="en-US" sz="1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612289" y="4668616"/>
            <a:ext cx="3456506" cy="5070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1" name="TextBox 7"/>
          <p:cNvSpPr txBox="1"/>
          <p:nvPr/>
        </p:nvSpPr>
        <p:spPr>
          <a:xfrm>
            <a:off x="1295400" y="2025814"/>
            <a:ext cx="8312439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>
              <a:lnSpc>
                <a:spcPts val="32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활용 데이터</a:t>
            </a:r>
            <a:endParaRPr lang="en-US" altLang="ko-KR" sz="20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15901" lvl="1">
              <a:lnSpc>
                <a:spcPts val="3200"/>
              </a:lnSpc>
              <a:spcBef>
                <a:spcPct val="0"/>
              </a:spcBef>
            </a:pPr>
            <a:r>
              <a:rPr lang="en-US" altLang="ko-KR" sz="20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20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지역별 </a:t>
            </a:r>
            <a:r>
              <a:rPr lang="en-US" altLang="ko-KR" sz="20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</a:t>
            </a:r>
            <a:r>
              <a:rPr lang="ko-KR" altLang="en-US" sz="20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세 기준 기대 여명 데이터</a:t>
            </a: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통계청</a:t>
            </a: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 marL="558801" lvl="1" indent="-342900">
              <a:lnSpc>
                <a:spcPts val="3200"/>
              </a:lnSpc>
              <a:spcBef>
                <a:spcPct val="0"/>
              </a:spcBef>
              <a:buFontTx/>
              <a:buChar char="-"/>
            </a:pPr>
            <a:r>
              <a:rPr lang="ko-KR" altLang="en-US" sz="20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연도</a:t>
            </a:r>
            <a:r>
              <a:rPr lang="en-US" altLang="ko-KR" sz="20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지역별 </a:t>
            </a:r>
            <a:endParaRPr lang="en-US" altLang="ko-KR" sz="20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58801" lvl="1" indent="-342900">
              <a:lnSpc>
                <a:spcPts val="3200"/>
              </a:lnSpc>
              <a:spcBef>
                <a:spcPct val="0"/>
              </a:spcBef>
              <a:buFontTx/>
              <a:buChar char="-"/>
            </a:pPr>
            <a:r>
              <a:rPr lang="en-US" altLang="ko-KR" sz="20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GRDP,  </a:t>
            </a:r>
            <a:r>
              <a:rPr lang="ko-KR" altLang="en-US" sz="2000" spc="-1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흡연율</a:t>
            </a:r>
            <a:r>
              <a:rPr lang="en-US" altLang="ko-KR" sz="20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 </a:t>
            </a:r>
            <a:r>
              <a:rPr lang="ko-KR" altLang="en-US" sz="20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스트레스 인지율</a:t>
            </a:r>
            <a:r>
              <a:rPr lang="en-US" altLang="ko-KR" sz="20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 </a:t>
            </a:r>
            <a:r>
              <a:rPr lang="ko-KR" altLang="en-US" sz="2000" spc="-1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음주율</a:t>
            </a:r>
            <a:r>
              <a:rPr lang="en-US" altLang="ko-KR" sz="20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 </a:t>
            </a:r>
            <a:r>
              <a:rPr lang="ko-KR" altLang="en-US" sz="20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고혈압 유병률</a:t>
            </a:r>
            <a:r>
              <a:rPr lang="en-US" altLang="ko-KR" sz="20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   </a:t>
            </a:r>
            <a:r>
              <a:rPr lang="ko-KR" altLang="en-US" sz="2000" spc="-1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당뇨율</a:t>
            </a:r>
            <a:r>
              <a:rPr lang="en-US" altLang="ko-KR" sz="20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 </a:t>
            </a:r>
            <a:r>
              <a:rPr lang="ko-KR" altLang="en-US" sz="20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사망률</a:t>
            </a:r>
            <a:r>
              <a:rPr lang="en-US" altLang="ko-KR" sz="15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5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통계청</a:t>
            </a:r>
            <a:r>
              <a:rPr lang="en-US" altLang="ko-KR" sz="15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en-US" sz="1500" spc="-1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0287000" y="3551397"/>
            <a:ext cx="5049961" cy="8361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0210800" y="8572566"/>
            <a:ext cx="4821361" cy="7619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7" name="TextBox 6"/>
          <p:cNvSpPr txBox="1"/>
          <p:nvPr/>
        </p:nvSpPr>
        <p:spPr>
          <a:xfrm>
            <a:off x="15336961" y="8096395"/>
            <a:ext cx="169579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err="1" smtClean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stepAIC</a:t>
            </a:r>
            <a:r>
              <a:rPr lang="en-US" altLang="ko-KR" sz="1300" dirty="0" smtClean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300" dirty="0" smtClean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단계적 선택법</a:t>
            </a:r>
            <a:r>
              <a:rPr lang="en-US" altLang="ko-KR" sz="1300" dirty="0" smtClean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r>
              <a:rPr lang="ko-KR" altLang="en-US" sz="1300" dirty="0" smtClean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활용하여</a:t>
            </a:r>
            <a:endParaRPr lang="en-US" altLang="ko-KR" sz="1300" dirty="0" smtClean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dirty="0" smtClean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모델 성능 향상</a:t>
            </a:r>
            <a:endParaRPr lang="en-US" altLang="ko-KR" sz="1300" dirty="0" smtClean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427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714500"/>
            <a:ext cx="10287000" cy="81336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95400" y="571500"/>
            <a:ext cx="58674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Software Architecture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9.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향후 개발 계획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5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10.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1094518" y="1943100"/>
            <a:ext cx="16126682" cy="32004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094518" y="6134100"/>
            <a:ext cx="16279082" cy="32004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8" name="TextBox 2"/>
          <p:cNvSpPr txBox="1"/>
          <p:nvPr/>
        </p:nvSpPr>
        <p:spPr>
          <a:xfrm>
            <a:off x="1445532" y="6286500"/>
            <a:ext cx="723095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“ </a:t>
            </a:r>
            <a:r>
              <a:rPr lang="ko-KR" altLang="en-US" sz="3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훈련 모델에 다양한 기법을 적용</a:t>
            </a:r>
            <a:r>
              <a:rPr lang="en-US" altLang="ko-KR" sz="3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”</a:t>
            </a:r>
            <a:endParaRPr lang="en-US" sz="3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9" name="TextBox 3"/>
          <p:cNvSpPr txBox="1"/>
          <p:nvPr/>
        </p:nvSpPr>
        <p:spPr>
          <a:xfrm>
            <a:off x="1328055" y="7062687"/>
            <a:ext cx="7465903" cy="103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ko-KR" altLang="en-US" sz="24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경사 </a:t>
            </a:r>
            <a:r>
              <a:rPr lang="ko-KR" altLang="en-US" sz="24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하강법</a:t>
            </a:r>
            <a:r>
              <a:rPr lang="en-US" altLang="ko-KR" sz="24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24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특성 공학과 같은 다양한 기법을 학습하여 서비스에 사용되는 모델의 정확도를 향상</a:t>
            </a:r>
            <a:endParaRPr lang="en-US" sz="24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0" name="TextBox 9"/>
          <p:cNvSpPr txBox="1"/>
          <p:nvPr/>
        </p:nvSpPr>
        <p:spPr>
          <a:xfrm>
            <a:off x="9442374" y="2060617"/>
            <a:ext cx="746590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“React</a:t>
            </a:r>
            <a:r>
              <a:rPr lang="ko-KR" altLang="en-US" sz="3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를 사용한 클라이언트 최신화</a:t>
            </a:r>
            <a:r>
              <a:rPr lang="en-US" altLang="ko-KR" sz="3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”</a:t>
            </a:r>
            <a:endParaRPr lang="en-US" sz="3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51" name="TextBox 10"/>
          <p:cNvSpPr txBox="1"/>
          <p:nvPr/>
        </p:nvSpPr>
        <p:spPr>
          <a:xfrm>
            <a:off x="9310048" y="2790049"/>
            <a:ext cx="7465903" cy="103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ko-KR" altLang="en-US" sz="24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자바스크립트 코드를 </a:t>
            </a:r>
            <a:r>
              <a:rPr lang="en-US" altLang="ko-KR" sz="24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React </a:t>
            </a:r>
            <a:r>
              <a:rPr lang="ko-KR" altLang="en-US" sz="24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라이브러리를 사용하여 애플리케이션의 </a:t>
            </a:r>
            <a:r>
              <a:rPr lang="ko-KR" altLang="en-US" sz="24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재사용성</a:t>
            </a:r>
            <a:r>
              <a:rPr lang="en-US" altLang="ko-KR" sz="24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</a:t>
            </a:r>
            <a:r>
              <a:rPr lang="ko-KR" altLang="en-US" sz="24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4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가독성</a:t>
            </a:r>
            <a:r>
              <a:rPr lang="en-US" altLang="ko-KR" sz="24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24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성능을 향상</a:t>
            </a:r>
            <a:endParaRPr lang="en-US" sz="24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991600" y="2141987"/>
            <a:ext cx="0" cy="259080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2"/>
          <p:cNvSpPr txBox="1"/>
          <p:nvPr/>
        </p:nvSpPr>
        <p:spPr>
          <a:xfrm>
            <a:off x="1443357" y="2060617"/>
            <a:ext cx="7230951" cy="555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ko-KR" sz="3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“Spring Security </a:t>
            </a:r>
            <a:r>
              <a:rPr lang="ko-KR" altLang="en-US" sz="3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프레임워크 적용</a:t>
            </a:r>
            <a:r>
              <a:rPr lang="en-US" altLang="ko-KR" sz="3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”</a:t>
            </a:r>
            <a:endParaRPr lang="en-US" altLang="ko-KR" sz="3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55" name="TextBox 8"/>
          <p:cNvSpPr txBox="1"/>
          <p:nvPr/>
        </p:nvSpPr>
        <p:spPr>
          <a:xfrm>
            <a:off x="1325880" y="2713487"/>
            <a:ext cx="7465903" cy="2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1980" lvl="1" indent="-3429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Spring Security </a:t>
            </a:r>
            <a:r>
              <a:rPr lang="ko-KR" altLang="en-US" sz="24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프레임워크를 사용하여 프로젝트의 </a:t>
            </a:r>
            <a:r>
              <a:rPr lang="ko-KR" altLang="en-US" sz="2400" dirty="0" smtClean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잠재적 보안 위협</a:t>
            </a:r>
            <a:r>
              <a:rPr lang="ko-KR" altLang="en-US" sz="24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</a:t>
            </a:r>
            <a:r>
              <a:rPr lang="ko-KR" altLang="en-US" sz="2400" dirty="0" smtClean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4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식별하고 보안 체계를 강화</a:t>
            </a:r>
            <a:endParaRPr lang="en-US" altLang="ko-KR" sz="24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601980" lvl="1" indent="-3429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Session -&gt; JWT </a:t>
            </a:r>
            <a:r>
              <a:rPr lang="ko-KR" altLang="en-US" sz="2400" dirty="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로그인 전환</a:t>
            </a:r>
            <a:r>
              <a:rPr lang="en-US" altLang="ko-KR" sz="2400" dirty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2400" dirty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보안 헤더</a:t>
            </a:r>
            <a:r>
              <a:rPr lang="en-US" altLang="ko-KR" sz="2400" dirty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400" dirty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설정</a:t>
            </a:r>
            <a:r>
              <a:rPr lang="ko-KR" altLang="en-US" sz="2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</a:t>
            </a:r>
            <a:r>
              <a:rPr lang="ko-KR" altLang="en-US" sz="2400" dirty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통해 애플리케이션의 보안 </a:t>
            </a:r>
            <a:r>
              <a:rPr lang="ko-KR" altLang="en-US" sz="24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강화</a:t>
            </a:r>
            <a:endParaRPr lang="en-US" altLang="ko-KR" sz="24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8991600" y="6286500"/>
            <a:ext cx="0" cy="259080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"/>
          <p:cNvSpPr txBox="1"/>
          <p:nvPr/>
        </p:nvSpPr>
        <p:spPr>
          <a:xfrm>
            <a:off x="9278134" y="6286500"/>
            <a:ext cx="723095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“ Spring -&gt; Spring boot</a:t>
            </a:r>
            <a:r>
              <a:rPr lang="ko-KR" altLang="en-US" sz="3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로 전환</a:t>
            </a:r>
            <a:r>
              <a:rPr lang="en-US" altLang="ko-KR" sz="3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”</a:t>
            </a:r>
            <a:endParaRPr lang="en-US" sz="3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9" name="TextBox 3"/>
          <p:cNvSpPr txBox="1"/>
          <p:nvPr/>
        </p:nvSpPr>
        <p:spPr>
          <a:xfrm>
            <a:off x="9306718" y="7058153"/>
            <a:ext cx="7465903" cy="1654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Spring Boot</a:t>
            </a:r>
            <a:r>
              <a:rPr lang="ko-KR" altLang="en-US" sz="24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로 전환함으로써 </a:t>
            </a:r>
            <a:r>
              <a:rPr lang="en-US" altLang="ko-KR" sz="24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XML </a:t>
            </a:r>
            <a:r>
              <a:rPr lang="ko-KR" altLang="en-US" sz="24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파일과 </a:t>
            </a:r>
            <a:r>
              <a:rPr lang="en-US" altLang="ko-KR" sz="24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Annotation</a:t>
            </a:r>
            <a:r>
              <a:rPr lang="ko-KR" altLang="en-US" sz="24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줄임으로써 </a:t>
            </a:r>
            <a:r>
              <a:rPr lang="ko-KR" altLang="en-US" sz="2400" dirty="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프로젝트의 종속성을 쉽게 추가하고 관리</a:t>
            </a:r>
            <a:endParaRPr lang="en-US" sz="2400" dirty="0">
              <a:solidFill>
                <a:srgbClr val="558ED5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302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기획</a:t>
            </a:r>
            <a:r>
              <a:rPr lang="en-US" sz="2000" spc="62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sz="2000" spc="62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의도</a:t>
            </a:r>
            <a:endParaRPr lang="en-US" sz="2000" spc="62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846620" y="5524500"/>
            <a:ext cx="8693618" cy="4517927"/>
          </a:xfrm>
          <a:custGeom>
            <a:avLst/>
            <a:gdLst/>
            <a:ahLst/>
            <a:cxnLst/>
            <a:rect l="l" t="t" r="r" b="b"/>
            <a:pathLst>
              <a:path w="11680010" h="6775880">
                <a:moveTo>
                  <a:pt x="0" y="0"/>
                </a:moveTo>
                <a:lnTo>
                  <a:pt x="11680011" y="0"/>
                </a:lnTo>
                <a:lnTo>
                  <a:pt x="11680011" y="6775880"/>
                </a:lnTo>
                <a:lnTo>
                  <a:pt x="0" y="6775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440" r="-844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프로젝트</a:t>
            </a:r>
            <a:r>
              <a:rPr 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기획서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28800" y="5398494"/>
            <a:ext cx="7781767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ko-KR" altLang="en-US" sz="2499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계속되는 고령화 문제로 인한 노년부양비가 계속해서 증가</a:t>
            </a:r>
            <a:endParaRPr lang="en-US" sz="2499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44097" y="4594974"/>
            <a:ext cx="6974050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ko-KR" altLang="en-US" sz="2499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사회적 이슈로 계속해서 나타나는 </a:t>
            </a:r>
            <a:r>
              <a:rPr lang="ko-KR" altLang="en-US" sz="3200" dirty="0" smtClean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고령화 문제</a:t>
            </a:r>
            <a:endParaRPr lang="en-US" sz="3200" dirty="0">
              <a:solidFill>
                <a:srgbClr val="FF000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5" name="TextBox 9"/>
          <p:cNvSpPr txBox="1"/>
          <p:nvPr/>
        </p:nvSpPr>
        <p:spPr>
          <a:xfrm>
            <a:off x="9540238" y="6304700"/>
            <a:ext cx="7781767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ko-KR" altLang="en-US" sz="2499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실제로 노년 부양비 중 진료비는 상당한 비중을 차지</a:t>
            </a:r>
            <a:endParaRPr lang="en-US" sz="2499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096000" y="6089876"/>
            <a:ext cx="27432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051276"/>
            <a:ext cx="8511538" cy="30972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141968" y="4879288"/>
            <a:ext cx="1600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출처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</a:t>
            </a:r>
            <a:r>
              <a:rPr lang="ko-KR" altLang="en-US" sz="1000" dirty="0" err="1" smtClean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지표누리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통계청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6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1.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990600" y="1539724"/>
            <a:ext cx="4343400" cy="555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선형 회귀 모델 개발 경험</a:t>
            </a:r>
            <a:endParaRPr lang="en-US" sz="3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6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프로젝트 개발 소감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7" name="TextBox 6"/>
          <p:cNvSpPr txBox="1"/>
          <p:nvPr/>
        </p:nvSpPr>
        <p:spPr>
          <a:xfrm>
            <a:off x="397186" y="571500"/>
            <a:ext cx="697332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11.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97187" y="1257300"/>
            <a:ext cx="5698813" cy="88392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9921" y="3008095"/>
            <a:ext cx="4958879" cy="6232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선형 회귀 모델을 개발하는 도중 어려웠던 점은 데이터 탐색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데이터 전처리 과정이었습니다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 </a:t>
            </a: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모델을 훈련시키기 위한 맞춤형 데이터는 존재하지 않았고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데이터를 여러 곳에서 가져오며 </a:t>
            </a:r>
            <a:r>
              <a:rPr lang="ko-KR" altLang="en-US" spc="-1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사용했기에 </a:t>
            </a:r>
            <a:r>
              <a:rPr lang="ko-KR" altLang="en-US" spc="-100" dirty="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모델의 훈련이 원활하게 진행되지 않았습니다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</a:p>
          <a:p>
            <a:pPr marL="259080" lvl="1">
              <a:lnSpc>
                <a:spcPct val="150000"/>
              </a:lnSpc>
            </a:pPr>
            <a:endParaRPr lang="en-US" altLang="ko-KR" spc="-1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하지만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 </a:t>
            </a: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계속해서 모델의 정확도를 높이기 위해서 부족한 부분에 대해서 공부를 진행하며 특성들의 스케일을 조정하고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부족한 데이터를 탐색하여 모델에 추가해보는 여러 과정을 거쳐 원하는 수치에 가까운 수치를 얻을 수 있었습니다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lang="en-US" altLang="ko-KR" spc="-1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>
              <a:lnSpc>
                <a:spcPct val="150000"/>
              </a:lnSpc>
            </a:pPr>
            <a:endParaRPr lang="en-US" altLang="ko-KR" spc="-1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 경험을 통해  프로젝트 진행 중이라 할지라도 </a:t>
            </a:r>
            <a:r>
              <a:rPr lang="ko-KR" altLang="en-US" spc="-100" dirty="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지속적인 학습이 필요하고</a:t>
            </a:r>
            <a:r>
              <a:rPr lang="en-US" altLang="ko-KR" spc="-100" dirty="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pc="-100" dirty="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학습을 통해 쌓은 지식을 실제로 사용하였을 때의 즐거움</a:t>
            </a: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깨달았습니다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  <a:endParaRPr lang="en-US" spc="-1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751224" y="1507023"/>
            <a:ext cx="0" cy="618889"/>
          </a:xfrm>
          <a:prstGeom prst="line">
            <a:avLst/>
          </a:prstGeom>
          <a:ln w="50800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7"/>
          <p:cNvSpPr txBox="1"/>
          <p:nvPr/>
        </p:nvSpPr>
        <p:spPr>
          <a:xfrm>
            <a:off x="6898314" y="1539724"/>
            <a:ext cx="4813190" cy="555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팀장이라는 역할에 대한 고민</a:t>
            </a:r>
            <a:endParaRPr lang="en-US" sz="3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438900" y="1257300"/>
            <a:ext cx="5698813" cy="88392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08866" y="2986682"/>
            <a:ext cx="4958879" cy="6232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이번 팀 프로젝트에서 팀장을 처음으로 맡게 되었습니다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 </a:t>
            </a:r>
            <a:r>
              <a:rPr lang="ko-KR" altLang="en-US" spc="-100" dirty="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처음 진행하는 웹 개발 프로젝트에 팀장을 </a:t>
            </a: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맡으며 여러가지 걱정이 되었습니다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</a:p>
          <a:p>
            <a:pPr marL="259080" lvl="1">
              <a:lnSpc>
                <a:spcPct val="150000"/>
              </a:lnSpc>
            </a:pPr>
            <a:endParaRPr lang="en-US" spc="-1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진행 도중에도 제 서비스도 구현하며 다른 팀원들의 작업 일정 조율이나 팀원들의 서비스 코드들을 합치면서 프로젝트의 문제가 발생하는 등 예상치 못한 시간적 문제가 발생했습니다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</a:p>
          <a:p>
            <a:pPr marL="259080" lvl="1">
              <a:lnSpc>
                <a:spcPct val="150000"/>
              </a:lnSpc>
            </a:pPr>
            <a:endParaRPr lang="en-US" spc="-1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하지만 팀원들과 상의하고 협업하며 여러 문제들을 하나씩 해결하면서 무사히 프로젝트를 마치게 되었습니다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</a:p>
          <a:p>
            <a:pPr marL="259080" lvl="1">
              <a:lnSpc>
                <a:spcPct val="150000"/>
              </a:lnSpc>
            </a:pPr>
            <a:endParaRPr lang="en-US" spc="-1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팀장으로서 성공한 경험을 통해 </a:t>
            </a:r>
            <a:r>
              <a:rPr lang="ko-KR" altLang="en-US" spc="-100" dirty="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예상치 </a:t>
            </a:r>
            <a:r>
              <a:rPr lang="ko-KR" altLang="en-US" spc="-100" dirty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못한 상황에 대한 대처 능력</a:t>
            </a: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전체적인 상황을 </a:t>
            </a:r>
            <a:r>
              <a:rPr lang="ko-KR" altLang="en-US" spc="-100" dirty="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넓게 볼 수 있는 안목과 자신감</a:t>
            </a: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얻을 수 있었습니다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  <a:endParaRPr lang="en-US" spc="-1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898314" y="1540258"/>
            <a:ext cx="0" cy="618889"/>
          </a:xfrm>
          <a:prstGeom prst="line">
            <a:avLst/>
          </a:prstGeom>
          <a:ln w="50800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2480613" y="1257300"/>
            <a:ext cx="5698813" cy="88392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11711504" y="1536388"/>
            <a:ext cx="0" cy="618889"/>
          </a:xfrm>
          <a:prstGeom prst="line">
            <a:avLst/>
          </a:prstGeom>
          <a:ln w="50800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5577589" y="1507023"/>
            <a:ext cx="0" cy="618889"/>
          </a:xfrm>
          <a:prstGeom prst="line">
            <a:avLst/>
          </a:prstGeom>
          <a:ln w="50800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7"/>
          <p:cNvSpPr txBox="1"/>
          <p:nvPr/>
        </p:nvSpPr>
        <p:spPr>
          <a:xfrm>
            <a:off x="12898329" y="1533240"/>
            <a:ext cx="4813190" cy="555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설계에 대한 중요성</a:t>
            </a:r>
            <a:endParaRPr lang="en-US" sz="3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13487400" y="1529904"/>
            <a:ext cx="0" cy="618889"/>
          </a:xfrm>
          <a:prstGeom prst="line">
            <a:avLst/>
          </a:prstGeom>
          <a:ln w="50800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16992600" y="1539724"/>
            <a:ext cx="0" cy="618889"/>
          </a:xfrm>
          <a:prstGeom prst="line">
            <a:avLst/>
          </a:prstGeom>
          <a:ln w="50800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2752640" y="2986682"/>
            <a:ext cx="4958879" cy="6232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프로젝트를 시작하고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기획에 대한 문서를 작성했습니다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 </a:t>
            </a: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기획서부터 화면 설계서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 스케줄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등 프로젝트의 전체적인 설계를 진행하고 프로젝트 코드 구현을 진행했습니다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</a:p>
          <a:p>
            <a:pPr marL="259080" lvl="1">
              <a:lnSpc>
                <a:spcPct val="150000"/>
              </a:lnSpc>
            </a:pPr>
            <a:endParaRPr lang="en-US" altLang="ko-KR" spc="-1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대학 재학 중에는 프로젝트를 완료하고 문서를 작성했다면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프로젝트를 진행하기 위해 문서를 작성하는 과정은 조금 버거웠습니다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</a:p>
          <a:p>
            <a:pPr marL="259080" lvl="1">
              <a:lnSpc>
                <a:spcPct val="150000"/>
              </a:lnSpc>
            </a:pPr>
            <a:endParaRPr lang="en-US" altLang="ko-KR" spc="-1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하지만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이런 문서화 과정으로 인해서 프로젝트를 실제로 구현하는 과정에서 작성한 문서들을 참고하여 진행했기에 프로젝트가 원활하게 진행되었습니다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</a:p>
          <a:p>
            <a:pPr marL="259080" lvl="1">
              <a:lnSpc>
                <a:spcPct val="150000"/>
              </a:lnSpc>
            </a:pPr>
            <a:endParaRPr lang="en-US" altLang="ko-KR" spc="-1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 경험을 통해 </a:t>
            </a:r>
            <a:r>
              <a:rPr lang="ko-KR" altLang="en-US" spc="-100" dirty="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기획과 설계에 대한 문서화 작업의 중요성</a:t>
            </a: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깨달았습니다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"/>
          <p:cNvSpPr/>
          <p:nvPr/>
        </p:nvSpPr>
        <p:spPr>
          <a:xfrm rot="-10800000">
            <a:off x="-10886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4193" r="-75809" b="-34193"/>
            </a:stretch>
          </a:blipFill>
        </p:spPr>
      </p:sp>
      <p:sp>
        <p:nvSpPr>
          <p:cNvPr id="17" name="TextBox 16"/>
          <p:cNvSpPr txBox="1"/>
          <p:nvPr/>
        </p:nvSpPr>
        <p:spPr>
          <a:xfrm>
            <a:off x="5969725" y="4000500"/>
            <a:ext cx="6326777" cy="798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ko-KR" altLang="en-US" sz="80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감사합니다</a:t>
            </a:r>
            <a:endParaRPr lang="en-US" altLang="ko-KR" sz="8000" spc="1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3571487" y="9563100"/>
            <a:ext cx="4705627" cy="0"/>
          </a:xfrm>
          <a:prstGeom prst="line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1487" y="9703396"/>
            <a:ext cx="410124" cy="40442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3944600" y="9720944"/>
            <a:ext cx="411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https://github.com/p1p2p1/Project_DLT</a:t>
            </a:r>
            <a:endParaRPr lang="ko-KR" altLang="en-US" dirty="0"/>
          </a:p>
        </p:txBody>
      </p:sp>
      <p:sp>
        <p:nvSpPr>
          <p:cNvPr id="8" name="TextBox 3"/>
          <p:cNvSpPr txBox="1"/>
          <p:nvPr/>
        </p:nvSpPr>
        <p:spPr>
          <a:xfrm>
            <a:off x="15544800" y="8391424"/>
            <a:ext cx="1905000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00"/>
              </a:lnSpc>
            </a:pPr>
            <a:r>
              <a:rPr lang="en-US" sz="5000" spc="135" dirty="0" err="1">
                <a:solidFill>
                  <a:srgbClr val="1C1C34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유정민</a:t>
            </a:r>
            <a:endParaRPr lang="en-US" sz="5000" spc="135" dirty="0">
              <a:solidFill>
                <a:srgbClr val="1C1C34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463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229581" y="2179618"/>
            <a:ext cx="8013600" cy="3420000"/>
          </a:xfrm>
          <a:custGeom>
            <a:avLst/>
            <a:gdLst/>
            <a:ahLst/>
            <a:cxnLst/>
            <a:rect l="l" t="t" r="r" b="b"/>
            <a:pathLst>
              <a:path w="8014960" h="7840722">
                <a:moveTo>
                  <a:pt x="0" y="0"/>
                </a:moveTo>
                <a:lnTo>
                  <a:pt x="8014960" y="0"/>
                </a:lnTo>
                <a:lnTo>
                  <a:pt x="8014960" y="7840722"/>
                </a:lnTo>
                <a:lnTo>
                  <a:pt x="0" y="7840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l="-2" r="-18" b="-129260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716912" y="2667118"/>
            <a:ext cx="8113888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</a:pPr>
            <a:r>
              <a:rPr lang="ko-KR" altLang="en-US" sz="2499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설문에서도 노후 걱정 중 건강</a:t>
            </a:r>
            <a:r>
              <a:rPr lang="en-US" altLang="ko-KR" sz="2499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2499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경제적 문제를 가장 높게 인식</a:t>
            </a:r>
            <a:endParaRPr lang="en-US" altLang="ko-KR" sz="2499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>
              <a:lnSpc>
                <a:spcPts val="3999"/>
              </a:lnSpc>
            </a:pPr>
            <a:endParaRPr lang="en-US" sz="2499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>
              <a:lnSpc>
                <a:spcPts val="3999"/>
              </a:lnSpc>
            </a:pPr>
            <a:r>
              <a:rPr lang="ko-KR" altLang="en-US" sz="25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하지만 해당 정보의 </a:t>
            </a:r>
            <a:r>
              <a:rPr lang="ko-KR" altLang="en-US" sz="25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접근성이 떨어진다</a:t>
            </a:r>
            <a:r>
              <a:rPr lang="en-US" altLang="ko-KR" sz="25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  <a:endParaRPr lang="ko-KR" altLang="en-US" sz="25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2" name="Freeform 4"/>
          <p:cNvSpPr/>
          <p:nvPr/>
        </p:nvSpPr>
        <p:spPr>
          <a:xfrm>
            <a:off x="5989326" y="5198641"/>
            <a:ext cx="3240000" cy="360000"/>
          </a:xfrm>
          <a:custGeom>
            <a:avLst/>
            <a:gdLst/>
            <a:ahLst/>
            <a:cxnLst/>
            <a:rect l="l" t="t" r="r" b="b"/>
            <a:pathLst>
              <a:path w="8014960" h="7840722">
                <a:moveTo>
                  <a:pt x="0" y="0"/>
                </a:moveTo>
                <a:lnTo>
                  <a:pt x="8014960" y="0"/>
                </a:lnTo>
                <a:lnTo>
                  <a:pt x="8014960" y="7840722"/>
                </a:lnTo>
                <a:lnTo>
                  <a:pt x="0" y="7840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l="18236" t="-1995259" r="-165620" b="-82719"/>
            </a:stretch>
          </a:blipFill>
        </p:spPr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581" y="6057900"/>
            <a:ext cx="8034382" cy="246253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716912" y="5756659"/>
            <a:ext cx="845820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이번 프로젝트를 통해</a:t>
            </a:r>
            <a:r>
              <a:rPr lang="en-US" altLang="ko-KR" sz="25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</a:t>
            </a:r>
          </a:p>
          <a:p>
            <a:pPr algn="ctr"/>
            <a:r>
              <a:rPr lang="ko-KR" altLang="en-US" sz="25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지역별로 노인층의 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질병 정보</a:t>
            </a:r>
            <a:r>
              <a:rPr lang="ko-KR" altLang="en-US" sz="25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와</a:t>
            </a:r>
            <a:r>
              <a:rPr lang="ko-KR" altLang="en-US" sz="30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정책 정보</a:t>
            </a:r>
            <a:r>
              <a:rPr lang="ko-KR" altLang="en-US" sz="25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5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제공하고</a:t>
            </a:r>
            <a:r>
              <a:rPr lang="en-US" altLang="ko-KR" sz="25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</a:t>
            </a:r>
          </a:p>
          <a:p>
            <a:pPr algn="ctr"/>
            <a:r>
              <a:rPr lang="ko-KR" altLang="en-US" sz="25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건강과 직결되는 </a:t>
            </a:r>
            <a:r>
              <a:rPr lang="ko-KR" altLang="en-US" sz="3000" dirty="0" smtClean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기대 수명</a:t>
            </a:r>
            <a:r>
              <a:rPr lang="ko-KR" altLang="en-US" sz="25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에</a:t>
            </a:r>
            <a:r>
              <a:rPr lang="ko-KR" altLang="en-US" sz="30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5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대한 정보를 제공 </a:t>
            </a:r>
            <a:endParaRPr lang="ko-KR" altLang="en-US" sz="25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39" name="그룹 1002"/>
          <p:cNvGrpSpPr/>
          <p:nvPr/>
        </p:nvGrpSpPr>
        <p:grpSpPr>
          <a:xfrm>
            <a:off x="4191001" y="3035988"/>
            <a:ext cx="937660" cy="659712"/>
            <a:chOff x="6057143" y="2578788"/>
            <a:chExt cx="6171429" cy="3534264"/>
          </a:xfrm>
        </p:grpSpPr>
        <p:pic>
          <p:nvPicPr>
            <p:cNvPr id="40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7143" y="2578788"/>
              <a:ext cx="6171429" cy="3534264"/>
            </a:xfrm>
            <a:prstGeom prst="rect">
              <a:avLst/>
            </a:prstGeom>
          </p:spPr>
        </p:pic>
      </p:grpSp>
      <p:grpSp>
        <p:nvGrpSpPr>
          <p:cNvPr id="41" name="그룹 1002"/>
          <p:cNvGrpSpPr/>
          <p:nvPr/>
        </p:nvGrpSpPr>
        <p:grpSpPr>
          <a:xfrm>
            <a:off x="4191000" y="3638796"/>
            <a:ext cx="937660" cy="572091"/>
            <a:chOff x="6057143" y="2578788"/>
            <a:chExt cx="6171429" cy="3534264"/>
          </a:xfrm>
        </p:grpSpPr>
        <p:pic>
          <p:nvPicPr>
            <p:cNvPr id="42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7143" y="2578788"/>
              <a:ext cx="6171429" cy="3534264"/>
            </a:xfrm>
            <a:prstGeom prst="rect">
              <a:avLst/>
            </a:prstGeom>
          </p:spPr>
        </p:pic>
      </p:grpSp>
      <p:grpSp>
        <p:nvGrpSpPr>
          <p:cNvPr id="17" name="그룹 1010"/>
          <p:cNvGrpSpPr/>
          <p:nvPr/>
        </p:nvGrpSpPr>
        <p:grpSpPr>
          <a:xfrm>
            <a:off x="5704326" y="6971336"/>
            <a:ext cx="1905000" cy="396314"/>
            <a:chOff x="6057143" y="4863735"/>
            <a:chExt cx="6171429" cy="558244"/>
          </a:xfrm>
        </p:grpSpPr>
        <p:pic>
          <p:nvPicPr>
            <p:cNvPr id="18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7143" y="4863735"/>
              <a:ext cx="6171429" cy="558244"/>
            </a:xfrm>
            <a:prstGeom prst="rect">
              <a:avLst/>
            </a:prstGeom>
          </p:spPr>
        </p:pic>
      </p:grpSp>
      <p:sp>
        <p:nvSpPr>
          <p:cNvPr id="20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기획</a:t>
            </a:r>
            <a:r>
              <a:rPr lang="en-US" sz="2000" spc="62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sz="2000" spc="62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의도</a:t>
            </a:r>
            <a:endParaRPr lang="en-US" sz="2000" spc="62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1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프로젝트</a:t>
            </a:r>
            <a:r>
              <a:rPr lang="en-US" sz="3000" spc="93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기획서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4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1.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2000" spc="62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개발 목표</a:t>
            </a:r>
            <a:endParaRPr lang="en-US" sz="2000" spc="62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3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프로젝트</a:t>
            </a:r>
            <a:r>
              <a:rPr lang="en-US" sz="3000" spc="93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기획서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4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1.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621990" y="2920779"/>
            <a:ext cx="6874148" cy="6522007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784120" y="2331861"/>
            <a:ext cx="4549887" cy="1080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000" dirty="0" smtClean="0">
              <a:solidFill>
                <a:schemeClr val="tx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algn="ctr"/>
            <a:r>
              <a:rPr lang="ko-KR" altLang="en-US" sz="3000" dirty="0" smtClean="0">
                <a:solidFill>
                  <a:schemeClr val="tx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개인별 기대 여명 예측</a:t>
            </a:r>
            <a:endParaRPr lang="en-US" altLang="ko-KR" sz="3000" dirty="0" smtClean="0">
              <a:solidFill>
                <a:schemeClr val="tx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algn="ctr"/>
            <a:endParaRPr lang="en-US" altLang="ko-KR" sz="3000" dirty="0">
              <a:solidFill>
                <a:schemeClr val="tx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0563" y="3608881"/>
            <a:ext cx="647699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연령대별</a:t>
            </a: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성별</a:t>
            </a: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기대 여명</a:t>
            </a: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흡연 여부</a:t>
            </a: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음주 여부</a:t>
            </a: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고혈압 여부</a:t>
            </a: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당뇨 여부</a:t>
            </a: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r>
              <a:rPr lang="ko-KR" altLang="en-US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데이터로 기대 여명을 예측할 수 있는 </a:t>
            </a:r>
            <a:r>
              <a:rPr lang="ko-KR" altLang="en-US" sz="2000" dirty="0" smtClean="0">
                <a:solidFill>
                  <a:schemeClr val="tx2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다중 선형 회귀 모델 훈련</a:t>
            </a:r>
            <a:endParaRPr lang="en-US" altLang="ko-KR" sz="2000" dirty="0" smtClean="0">
              <a:solidFill>
                <a:schemeClr val="tx2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endParaRPr lang="en-US" altLang="ko-KR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사용자의 설문 조사를 진행</a:t>
            </a:r>
            <a:endParaRPr lang="en-US" altLang="ko-KR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회귀 분석을 통해 </a:t>
            </a:r>
            <a:r>
              <a:rPr lang="ko-KR" altLang="en-US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만든 </a:t>
            </a:r>
            <a:r>
              <a:rPr lang="ko-KR" altLang="en-US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회귀식으로</a:t>
            </a:r>
            <a:r>
              <a:rPr lang="ko-KR" altLang="en-US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lang="en-US" altLang="ko-KR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endParaRPr lang="en-US" altLang="ko-KR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tx2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실제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사용자의 </a:t>
            </a:r>
            <a:r>
              <a:rPr lang="ko-KR" altLang="en-US" sz="2800" dirty="0" smtClean="0">
                <a:solidFill>
                  <a:schemeClr val="tx2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기대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여명 </a:t>
            </a:r>
            <a:r>
              <a:rPr lang="ko-KR" altLang="en-US" sz="2800" dirty="0" smtClean="0">
                <a:solidFill>
                  <a:schemeClr val="tx2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예측</a:t>
            </a:r>
            <a:endParaRPr lang="en-US" altLang="ko-KR" sz="2800" dirty="0" smtClean="0">
              <a:solidFill>
                <a:schemeClr val="tx2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0080190" y="2920779"/>
            <a:ext cx="6874148" cy="6522007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1242320" y="2331860"/>
            <a:ext cx="4549887" cy="1080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지역별 기대 수명 예측</a:t>
            </a:r>
            <a:endParaRPr lang="en-US" altLang="ko-KR" sz="3000" dirty="0">
              <a:solidFill>
                <a:schemeClr val="tx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354964" y="3608881"/>
            <a:ext cx="63246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지역별로 </a:t>
            </a:r>
            <a:r>
              <a:rPr lang="en-US" altLang="ko-KR" sz="1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</a:t>
            </a:r>
            <a:r>
              <a:rPr lang="ko-KR" altLang="en-US" sz="1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대 만성 질환</a:t>
            </a:r>
            <a:r>
              <a:rPr lang="en-US" altLang="ko-KR" sz="1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30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고지혈증</a:t>
            </a:r>
            <a:r>
              <a:rPr lang="en-US" altLang="ko-KR" sz="1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치매</a:t>
            </a:r>
            <a:r>
              <a:rPr lang="en-US" altLang="ko-KR" sz="1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당뇨</a:t>
            </a:r>
            <a:r>
              <a:rPr lang="en-US" altLang="ko-KR" sz="1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고혈압</a:t>
            </a: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), </a:t>
            </a:r>
            <a:r>
              <a:rPr lang="ko-KR" altLang="en-US" sz="1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스트레스 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인지율과</a:t>
            </a: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30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음주율</a:t>
            </a:r>
            <a:r>
              <a:rPr lang="en-US" altLang="ko-KR" sz="1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당뇨 비율</a:t>
            </a:r>
            <a:r>
              <a:rPr lang="en-US" altLang="ko-KR" sz="1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사망률 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데이터를</a:t>
            </a:r>
            <a:r>
              <a:rPr lang="ko-KR" altLang="en-US" sz="1300" dirty="0" smtClean="0">
                <a:solidFill>
                  <a:schemeClr val="tx2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분석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지역별 기대 수명과 연관성이 높은 특성 </a:t>
            </a:r>
            <a:r>
              <a:rPr lang="ko-KR" altLang="en-US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파악</a:t>
            </a:r>
            <a:endParaRPr lang="en-US" altLang="ko-KR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비교하고 싶은 </a:t>
            </a:r>
            <a:r>
              <a:rPr lang="en-US" altLang="ko-KR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</a:t>
            </a:r>
            <a:r>
              <a:rPr lang="ko-KR" altLang="en-US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 지역과 미래 연도 항목을 선택</a:t>
            </a:r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endParaRPr lang="en-US" altLang="ko-KR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tx2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지역별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기대 수명을 그래프로 시각화</a:t>
            </a:r>
            <a:endParaRPr lang="en-US" altLang="ko-KR" sz="2800" dirty="0">
              <a:solidFill>
                <a:schemeClr val="tx2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0" y="9915444"/>
            <a:ext cx="472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'</a:t>
            </a: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이미지</a:t>
            </a:r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: </a:t>
            </a:r>
            <a:r>
              <a:rPr lang="en-US" altLang="ko-KR" sz="800" dirty="0" err="1" smtClean="0">
                <a:solidFill>
                  <a:schemeClr val="bg1">
                    <a:lumMod val="6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Freepik</a:t>
            </a:r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'. </a:t>
            </a: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이 페이지의 커버는  </a:t>
            </a:r>
            <a:r>
              <a:rPr lang="en-US" altLang="ko-KR" sz="800" dirty="0" err="1" smtClean="0">
                <a:solidFill>
                  <a:schemeClr val="bg1">
                    <a:lumMod val="6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Freepik</a:t>
            </a: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의 자료를 사용해 디자인되었습니다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074" y="6317249"/>
            <a:ext cx="2723976" cy="272397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5276" y="6181782"/>
            <a:ext cx="2723976" cy="27239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4392977" y="7911348"/>
            <a:ext cx="11836961" cy="1992135"/>
            <a:chOff x="0" y="0"/>
            <a:chExt cx="3117553" cy="5246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17554" cy="524678"/>
            </a:xfrm>
            <a:custGeom>
              <a:avLst/>
              <a:gdLst/>
              <a:ahLst/>
              <a:cxnLst/>
              <a:rect l="l" t="t" r="r" b="b"/>
              <a:pathLst>
                <a:path w="3117554" h="524678">
                  <a:moveTo>
                    <a:pt x="33356" y="0"/>
                  </a:moveTo>
                  <a:lnTo>
                    <a:pt x="3084197" y="0"/>
                  </a:lnTo>
                  <a:cubicBezTo>
                    <a:pt x="3102619" y="0"/>
                    <a:pt x="3117554" y="14934"/>
                    <a:pt x="3117554" y="33356"/>
                  </a:cubicBezTo>
                  <a:lnTo>
                    <a:pt x="3117554" y="491321"/>
                  </a:lnTo>
                  <a:cubicBezTo>
                    <a:pt x="3117554" y="509743"/>
                    <a:pt x="3102619" y="524678"/>
                    <a:pt x="3084197" y="524678"/>
                  </a:cubicBezTo>
                  <a:lnTo>
                    <a:pt x="33356" y="524678"/>
                  </a:lnTo>
                  <a:cubicBezTo>
                    <a:pt x="14934" y="524678"/>
                    <a:pt x="0" y="509743"/>
                    <a:pt x="0" y="491321"/>
                  </a:cubicBezTo>
                  <a:lnTo>
                    <a:pt x="0" y="33356"/>
                  </a:lnTo>
                  <a:cubicBezTo>
                    <a:pt x="0" y="14934"/>
                    <a:pt x="14934" y="0"/>
                    <a:pt x="333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BEBEB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117553" cy="572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9411389" y="8095124"/>
            <a:ext cx="922582" cy="922582"/>
          </a:xfrm>
          <a:custGeom>
            <a:avLst/>
            <a:gdLst/>
            <a:ahLst/>
            <a:cxnLst/>
            <a:rect l="l" t="t" r="r" b="b"/>
            <a:pathLst>
              <a:path w="922582" h="922582">
                <a:moveTo>
                  <a:pt x="0" y="0"/>
                </a:moveTo>
                <a:lnTo>
                  <a:pt x="922582" y="0"/>
                </a:lnTo>
                <a:lnTo>
                  <a:pt x="922582" y="922582"/>
                </a:lnTo>
                <a:lnTo>
                  <a:pt x="0" y="922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014506" y="8071276"/>
            <a:ext cx="930405" cy="930405"/>
          </a:xfrm>
          <a:custGeom>
            <a:avLst/>
            <a:gdLst/>
            <a:ahLst/>
            <a:cxnLst/>
            <a:rect l="l" t="t" r="r" b="b"/>
            <a:pathLst>
              <a:path w="930405" h="930405">
                <a:moveTo>
                  <a:pt x="0" y="0"/>
                </a:moveTo>
                <a:lnTo>
                  <a:pt x="930405" y="0"/>
                </a:lnTo>
                <a:lnTo>
                  <a:pt x="930405" y="930405"/>
                </a:lnTo>
                <a:lnTo>
                  <a:pt x="0" y="930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075954" y="2533739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8" y="0"/>
                </a:lnTo>
                <a:lnTo>
                  <a:pt x="945068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221172" y="2536658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8" y="0"/>
                </a:lnTo>
                <a:lnTo>
                  <a:pt x="945068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366390" y="2533739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7" y="0"/>
                </a:lnTo>
                <a:lnTo>
                  <a:pt x="945067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3733800" y="5121436"/>
            <a:ext cx="11890857" cy="1992135"/>
            <a:chOff x="0" y="0"/>
            <a:chExt cx="3131748" cy="5246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31748" cy="524678"/>
            </a:xfrm>
            <a:custGeom>
              <a:avLst/>
              <a:gdLst/>
              <a:ahLst/>
              <a:cxnLst/>
              <a:rect l="l" t="t" r="r" b="b"/>
              <a:pathLst>
                <a:path w="3131748" h="524678">
                  <a:moveTo>
                    <a:pt x="33205" y="0"/>
                  </a:moveTo>
                  <a:lnTo>
                    <a:pt x="3098543" y="0"/>
                  </a:lnTo>
                  <a:cubicBezTo>
                    <a:pt x="3107350" y="0"/>
                    <a:pt x="3115795" y="3498"/>
                    <a:pt x="3122023" y="9726"/>
                  </a:cubicBezTo>
                  <a:cubicBezTo>
                    <a:pt x="3128250" y="15953"/>
                    <a:pt x="3131748" y="24399"/>
                    <a:pt x="3131748" y="33205"/>
                  </a:cubicBezTo>
                  <a:lnTo>
                    <a:pt x="3131748" y="491472"/>
                  </a:lnTo>
                  <a:cubicBezTo>
                    <a:pt x="3131748" y="500279"/>
                    <a:pt x="3128250" y="508725"/>
                    <a:pt x="3122023" y="514952"/>
                  </a:cubicBezTo>
                  <a:cubicBezTo>
                    <a:pt x="3115795" y="521179"/>
                    <a:pt x="3107350" y="524678"/>
                    <a:pt x="3098543" y="524678"/>
                  </a:cubicBezTo>
                  <a:lnTo>
                    <a:pt x="33205" y="524678"/>
                  </a:lnTo>
                  <a:cubicBezTo>
                    <a:pt x="24399" y="524678"/>
                    <a:pt x="15953" y="521179"/>
                    <a:pt x="9726" y="514952"/>
                  </a:cubicBezTo>
                  <a:cubicBezTo>
                    <a:pt x="3498" y="508725"/>
                    <a:pt x="0" y="500279"/>
                    <a:pt x="0" y="491472"/>
                  </a:cubicBezTo>
                  <a:lnTo>
                    <a:pt x="0" y="33205"/>
                  </a:lnTo>
                  <a:cubicBezTo>
                    <a:pt x="0" y="24399"/>
                    <a:pt x="3498" y="15953"/>
                    <a:pt x="9726" y="9726"/>
                  </a:cubicBezTo>
                  <a:cubicBezTo>
                    <a:pt x="15953" y="3498"/>
                    <a:pt x="24399" y="0"/>
                    <a:pt x="332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BEBEB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3131748" cy="572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>
            <a:off x="11347045" y="2533739"/>
            <a:ext cx="950582" cy="950582"/>
          </a:xfrm>
          <a:custGeom>
            <a:avLst/>
            <a:gdLst/>
            <a:ahLst/>
            <a:cxnLst/>
            <a:rect l="l" t="t" r="r" b="b"/>
            <a:pathLst>
              <a:path w="950582" h="950582">
                <a:moveTo>
                  <a:pt x="0" y="0"/>
                </a:moveTo>
                <a:lnTo>
                  <a:pt x="950582" y="0"/>
                </a:lnTo>
                <a:lnTo>
                  <a:pt x="950582" y="950582"/>
                </a:lnTo>
                <a:lnTo>
                  <a:pt x="0" y="9505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214159" y="8087301"/>
            <a:ext cx="930405" cy="930405"/>
          </a:xfrm>
          <a:custGeom>
            <a:avLst/>
            <a:gdLst/>
            <a:ahLst/>
            <a:cxnLst/>
            <a:rect l="l" t="t" r="r" b="b"/>
            <a:pathLst>
              <a:path w="930405" h="930405">
                <a:moveTo>
                  <a:pt x="0" y="0"/>
                </a:moveTo>
                <a:lnTo>
                  <a:pt x="930405" y="0"/>
                </a:lnTo>
                <a:lnTo>
                  <a:pt x="930405" y="930405"/>
                </a:lnTo>
                <a:lnTo>
                  <a:pt x="0" y="93040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334577" y="2476982"/>
            <a:ext cx="981161" cy="1001825"/>
          </a:xfrm>
          <a:custGeom>
            <a:avLst/>
            <a:gdLst/>
            <a:ahLst/>
            <a:cxnLst/>
            <a:rect l="l" t="t" r="r" b="b"/>
            <a:pathLst>
              <a:path w="981161" h="1001825">
                <a:moveTo>
                  <a:pt x="0" y="0"/>
                </a:moveTo>
                <a:lnTo>
                  <a:pt x="981161" y="0"/>
                </a:lnTo>
                <a:lnTo>
                  <a:pt x="981161" y="1001825"/>
                </a:lnTo>
                <a:lnTo>
                  <a:pt x="0" y="100182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42288" r="-52199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1487511" y="8115490"/>
            <a:ext cx="902215" cy="902215"/>
          </a:xfrm>
          <a:custGeom>
            <a:avLst/>
            <a:gdLst/>
            <a:ahLst/>
            <a:cxnLst/>
            <a:rect l="l" t="t" r="r" b="b"/>
            <a:pathLst>
              <a:path w="902215" h="902215">
                <a:moveTo>
                  <a:pt x="0" y="0"/>
                </a:moveTo>
                <a:lnTo>
                  <a:pt x="902215" y="0"/>
                </a:lnTo>
                <a:lnTo>
                  <a:pt x="902215" y="902216"/>
                </a:lnTo>
                <a:lnTo>
                  <a:pt x="0" y="90221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4685653" y="5454019"/>
            <a:ext cx="1725670" cy="819693"/>
          </a:xfrm>
          <a:custGeom>
            <a:avLst/>
            <a:gdLst/>
            <a:ahLst/>
            <a:cxnLst/>
            <a:rect l="l" t="t" r="r" b="b"/>
            <a:pathLst>
              <a:path w="1725670" h="819693">
                <a:moveTo>
                  <a:pt x="0" y="0"/>
                </a:moveTo>
                <a:lnTo>
                  <a:pt x="1725670" y="0"/>
                </a:lnTo>
                <a:lnTo>
                  <a:pt x="1725670" y="819694"/>
                </a:lnTo>
                <a:lnTo>
                  <a:pt x="0" y="819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786155" y="3123207"/>
            <a:ext cx="2218602" cy="334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ko-KR" altLang="en-US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 언어</a:t>
            </a:r>
            <a:endParaRPr lang="en-US" sz="18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307951" y="5901815"/>
            <a:ext cx="1001459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ko-KR" altLang="en-US" sz="18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 환경</a:t>
            </a:r>
            <a:endParaRPr lang="en-US" sz="18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223867" y="8479328"/>
            <a:ext cx="1143744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en-US" sz="18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</a:t>
            </a:r>
            <a:r>
              <a:rPr lang="en-US" sz="18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sz="18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도구</a:t>
            </a:r>
            <a:endParaRPr lang="en-US" sz="18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5231712" y="3563398"/>
            <a:ext cx="71319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444493" y="3572822"/>
            <a:ext cx="49842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CSS3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366390" y="3526056"/>
            <a:ext cx="987028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javascript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[1.5]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653719" y="3527816"/>
            <a:ext cx="45913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JSP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[2.3]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427459" y="9029409"/>
            <a:ext cx="906512" cy="585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Eclipse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[2019.09]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541981" y="9057508"/>
            <a:ext cx="1852166" cy="585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visual Studio Code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[1.85.2]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273433" y="9029409"/>
            <a:ext cx="811857" cy="585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R Studio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[4.3.2]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487511" y="9029409"/>
            <a:ext cx="934951" cy="585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 err="1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git</a:t>
            </a:r>
            <a:endParaRPr lang="en-US" sz="1500" dirty="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[2.43.0]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954106" y="6309646"/>
            <a:ext cx="118876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Oracle DB</a:t>
            </a:r>
            <a:endParaRPr lang="en-US" sz="1500" dirty="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[11.2.0.2.0]</a:t>
            </a:r>
          </a:p>
        </p:txBody>
      </p:sp>
      <p:sp>
        <p:nvSpPr>
          <p:cNvPr id="40" name="TextBox 30"/>
          <p:cNvSpPr txBox="1"/>
          <p:nvPr/>
        </p:nvSpPr>
        <p:spPr>
          <a:xfrm>
            <a:off x="11415173" y="3527816"/>
            <a:ext cx="81432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java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[11.0.9]</a:t>
            </a:r>
          </a:p>
        </p:txBody>
      </p:sp>
      <p:pic>
        <p:nvPicPr>
          <p:cNvPr id="1026" name="Picture 2" descr="파일:Apache Tomcat logo.sv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884" y="5495803"/>
            <a:ext cx="1091641" cy="77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36"/>
          <p:cNvSpPr txBox="1"/>
          <p:nvPr/>
        </p:nvSpPr>
        <p:spPr>
          <a:xfrm>
            <a:off x="6843559" y="6309646"/>
            <a:ext cx="182852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Apache tomcat</a:t>
            </a:r>
            <a:endParaRPr lang="en-US" sz="1500" dirty="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 smtClean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[9.0.84]</a:t>
            </a:r>
            <a:endParaRPr lang="en-US" sz="1500" dirty="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6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2000" spc="62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기술 스택</a:t>
            </a:r>
            <a:endParaRPr lang="en-US" sz="2000" spc="62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7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사용 기술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8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2.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411373" y="5372905"/>
            <a:ext cx="938684" cy="1012221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294063" y="5294106"/>
            <a:ext cx="1093142" cy="1081260"/>
          </a:xfrm>
          <a:prstGeom prst="rect">
            <a:avLst/>
          </a:prstGeom>
        </p:spPr>
      </p:pic>
      <p:sp>
        <p:nvSpPr>
          <p:cNvPr id="53" name="TextBox 36"/>
          <p:cNvSpPr txBox="1"/>
          <p:nvPr/>
        </p:nvSpPr>
        <p:spPr>
          <a:xfrm>
            <a:off x="8958417" y="6309646"/>
            <a:ext cx="182852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Spring Framework</a:t>
            </a:r>
            <a:endParaRPr lang="en-US" sz="1500" dirty="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[4.3.9]</a:t>
            </a:r>
            <a:endParaRPr lang="en-US" sz="1500" dirty="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4" name="TextBox 36"/>
          <p:cNvSpPr txBox="1"/>
          <p:nvPr/>
        </p:nvSpPr>
        <p:spPr>
          <a:xfrm>
            <a:off x="10908072" y="6309646"/>
            <a:ext cx="182852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Spring Boot</a:t>
            </a:r>
          </a:p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[3.0.1]</a:t>
            </a:r>
            <a:endParaRPr lang="en-US" sz="1500" dirty="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4033814" y="2124008"/>
            <a:ext cx="11810437" cy="2191214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4033813" y="5109649"/>
            <a:ext cx="11810437" cy="2191214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4033812" y="7852763"/>
            <a:ext cx="11810437" cy="2191214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2000" spc="62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프로젝트</a:t>
            </a:r>
            <a:r>
              <a:rPr lang="en-US" altLang="ko-KR" sz="2000" spc="62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2000" spc="62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사용</a:t>
            </a:r>
            <a:r>
              <a:rPr lang="en-US" altLang="ko-KR" sz="2000" spc="62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2000" spc="62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기술</a:t>
            </a:r>
            <a:r>
              <a:rPr lang="en-US" altLang="ko-KR" sz="2000" spc="62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2000" spc="62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경험</a:t>
            </a:r>
            <a:endParaRPr lang="en-US" altLang="ko-KR" sz="2000" spc="62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4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사용 기술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5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2.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01" name="TextBox 12"/>
          <p:cNvSpPr txBox="1"/>
          <p:nvPr/>
        </p:nvSpPr>
        <p:spPr>
          <a:xfrm>
            <a:off x="5486400" y="2260759"/>
            <a:ext cx="4038600" cy="2436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개인별</a:t>
            </a: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지역별 기대 수명 예측 서비스</a:t>
            </a:r>
            <a:endParaRPr lang="en-US" altLang="ko-KR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JSTL, ES6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사용하여 데이터 처리 및 출력</a:t>
            </a:r>
            <a:endParaRPr lang="en-US" altLang="ko-KR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세션을 사용한 로그인 세션 기능 구현</a:t>
            </a:r>
            <a:endParaRPr lang="en-US" altLang="ko-KR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회원 관리 기능</a:t>
            </a: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커뮤니티 게시판 기능 구현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request, response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 사용하여 클라이언트의 요청 처리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5486400" y="1919526"/>
            <a:ext cx="4038600" cy="3681174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3" name="TextBox 11"/>
          <p:cNvSpPr txBox="1"/>
          <p:nvPr/>
        </p:nvSpPr>
        <p:spPr>
          <a:xfrm>
            <a:off x="5879576" y="1616993"/>
            <a:ext cx="3191396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JSP, Servlet</a:t>
            </a:r>
            <a:endParaRPr lang="en-US" sz="2723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7" name="TextBox 12"/>
          <p:cNvSpPr txBox="1"/>
          <p:nvPr/>
        </p:nvSpPr>
        <p:spPr>
          <a:xfrm>
            <a:off x="5486400" y="6442688"/>
            <a:ext cx="3856410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폼태그를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사용하여 서버와의 원활한 데이터 교환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그리드 시스템을 사용하여 </a:t>
            </a:r>
            <a:r>
              <a:rPr lang="ko-KR" altLang="en-US" sz="15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반응형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구현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BootStrap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사용하여 깔끔한 디자인 구성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5486400" y="6101455"/>
            <a:ext cx="4038600" cy="3681174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9" name="TextBox 11"/>
          <p:cNvSpPr txBox="1"/>
          <p:nvPr/>
        </p:nvSpPr>
        <p:spPr>
          <a:xfrm>
            <a:off x="5879576" y="5798922"/>
            <a:ext cx="3191396" cy="507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HTML5, CSS3</a:t>
            </a:r>
            <a:endParaRPr lang="en-US" sz="2723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0" name="TextBox 12"/>
          <p:cNvSpPr txBox="1"/>
          <p:nvPr/>
        </p:nvSpPr>
        <p:spPr>
          <a:xfrm>
            <a:off x="9718259" y="2235371"/>
            <a:ext cx="3692941" cy="36548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공공데이터포털을 활용한 데이터 분석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ggplot2</a:t>
            </a:r>
            <a:r>
              <a:rPr lang="ko-KR" altLang="en-US" sz="13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 사용한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시각화 가능</a:t>
            </a:r>
            <a:endParaRPr lang="en-US" altLang="ko-KR" sz="13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데이터 전처리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3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연평균 데이터를 </a:t>
            </a:r>
            <a:r>
              <a:rPr lang="en-US" altLang="ko-KR" sz="13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</a:t>
            </a:r>
            <a:r>
              <a:rPr lang="ko-KR" altLang="en-US" sz="13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과 </a:t>
            </a:r>
            <a:r>
              <a:rPr lang="en-US" altLang="ko-KR" sz="13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</a:t>
            </a:r>
            <a:r>
              <a:rPr lang="ko-KR" altLang="en-US" sz="13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사이</a:t>
            </a:r>
            <a:r>
              <a:rPr lang="en-US" altLang="ko-KR" sz="1300" spc="-1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3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값으로 스케일링</a:t>
            </a:r>
            <a:endParaRPr lang="en-US" altLang="ko-KR" sz="1300" spc="-1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개인별 기대 수명 모델</a:t>
            </a:r>
            <a:r>
              <a:rPr lang="en-US" altLang="ko-KR" sz="15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5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지역별 기대 수명 모델 훈련</a:t>
            </a:r>
            <a:endParaRPr lang="en-US" altLang="ko-KR" sz="1500" spc="-1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다중 선형 회귀 분석을 이용한 모델 훈련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단계적 선택법을 사용하여 특성 설정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stepWise</a:t>
            </a:r>
            <a:r>
              <a:rPr lang="en-US" altLang="ko-KR" sz="13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() </a:t>
            </a:r>
            <a:r>
              <a:rPr lang="ko-KR" altLang="en-US" sz="13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함수를 사용하여 상관관계가 낮은 특성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제거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872490" lvl="2" indent="-285750" algn="just">
              <a:lnSpc>
                <a:spcPts val="1920"/>
              </a:lnSpc>
              <a:buFontTx/>
              <a:buChar char="-"/>
            </a:pP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endParaRPr lang="en-US" altLang="ko-KR" sz="13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872490" lvl="2" indent="-285750" algn="just">
              <a:lnSpc>
                <a:spcPts val="1920"/>
              </a:lnSpc>
              <a:buFontTx/>
              <a:buChar char="-"/>
            </a:pP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9718259" y="1894138"/>
            <a:ext cx="3802397" cy="4757932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2" name="TextBox 11"/>
          <p:cNvSpPr txBox="1"/>
          <p:nvPr/>
        </p:nvSpPr>
        <p:spPr>
          <a:xfrm>
            <a:off x="10111435" y="1591605"/>
            <a:ext cx="3004743" cy="507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</a:t>
            </a:r>
            <a:endParaRPr lang="en-US" sz="2723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3" name="TextBox 12"/>
          <p:cNvSpPr txBox="1"/>
          <p:nvPr/>
        </p:nvSpPr>
        <p:spPr>
          <a:xfrm>
            <a:off x="9692859" y="7636413"/>
            <a:ext cx="3802397" cy="1949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클라이언트에서 서버에 데이터를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29540" lvl="1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 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비동기적으로 요청</a:t>
            </a:r>
            <a:endParaRPr lang="en-US" altLang="ko-KR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just">
              <a:lnSpc>
                <a:spcPts val="1920"/>
              </a:lnSpc>
            </a:pPr>
            <a:r>
              <a:rPr lang="en-US" altLang="ko-KR" sz="12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     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(AJAX, Fetch </a:t>
            </a:r>
            <a:r>
              <a:rPr lang="en-US" altLang="ko-KR" sz="13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API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 algn="just">
              <a:lnSpc>
                <a:spcPts val="1920"/>
              </a:lnSpc>
            </a:pPr>
            <a:endParaRPr lang="en-US" altLang="ko-KR" sz="13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2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Chart.js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 이용한 그래프 출력</a:t>
            </a:r>
            <a:endParaRPr lang="en-US" altLang="ko-KR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just">
              <a:lnSpc>
                <a:spcPts val="1920"/>
              </a:lnSpc>
              <a:spcBef>
                <a:spcPct val="0"/>
              </a:spcBef>
            </a:pPr>
            <a:r>
              <a:rPr lang="en-US" altLang="ko-KR" sz="12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     </a:t>
            </a:r>
            <a:r>
              <a:rPr lang="en-US" altLang="ko-KR" sz="13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(Chart.js </a:t>
            </a:r>
            <a:r>
              <a:rPr lang="ko-KR" altLang="en-US" sz="13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 algn="just">
              <a:lnSpc>
                <a:spcPts val="1920"/>
              </a:lnSpc>
              <a:spcBef>
                <a:spcPct val="0"/>
              </a:spcBef>
            </a:pP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2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정규표현식을 이용하여 유효성 검사 진행</a:t>
            </a:r>
            <a:endParaRPr lang="en-US" altLang="ko-KR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9718259" y="7234189"/>
            <a:ext cx="3802397" cy="254844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6" name="TextBox 11"/>
          <p:cNvSpPr txBox="1"/>
          <p:nvPr/>
        </p:nvSpPr>
        <p:spPr>
          <a:xfrm>
            <a:off x="10140464" y="6890967"/>
            <a:ext cx="3004743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JavaScript</a:t>
            </a:r>
            <a:endParaRPr lang="en-US" sz="2723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7" name="TextBox 12"/>
          <p:cNvSpPr txBox="1"/>
          <p:nvPr/>
        </p:nvSpPr>
        <p:spPr>
          <a:xfrm>
            <a:off x="1359424" y="2260759"/>
            <a:ext cx="3835054" cy="4873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다양한 미니 프로젝트 경험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주소록 관리 프로그램</a:t>
            </a:r>
            <a:endParaRPr lang="en-US" altLang="ko-KR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연락처 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CRUD</a:t>
            </a: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자바 컬렉션 프레임워크 사용 경험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   (</a:t>
            </a:r>
            <a:r>
              <a:rPr lang="en-US" altLang="ko-KR" sz="13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ArrayList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Set, Map, Stack)</a:t>
            </a:r>
          </a:p>
          <a:p>
            <a:pPr marL="586740" lvl="2" algn="just">
              <a:lnSpc>
                <a:spcPts val="1920"/>
              </a:lnSpc>
            </a:pPr>
            <a:endParaRPr lang="en-US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다양한 자료구조 구현 경험</a:t>
            </a:r>
            <a:endParaRPr lang="en-US" altLang="ko-KR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Single Linked List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구현</a:t>
            </a:r>
            <a:endParaRPr lang="en-US" altLang="ko-KR" sz="13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   (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노드 추가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삭제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역순으로 뒤집기 구현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Queue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구현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  (</a:t>
            </a:r>
            <a:r>
              <a:rPr lang="en-US" altLang="ko-KR" sz="13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enqueue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en-US" altLang="ko-KR" sz="13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dequeue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구현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Stack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구현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 (push, pop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구현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Tree/Binary Tree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구현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다양한 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알고리즘 </a:t>
            </a:r>
            <a:r>
              <a:rPr lang="ko-KR" altLang="en-US" sz="15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구현 경험</a:t>
            </a:r>
            <a:endParaRPr lang="en-US" altLang="ko-KR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Binary Search</a:t>
            </a:r>
            <a:r>
              <a:rPr lang="ko-KR" altLang="en-US" sz="13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구현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Linear Search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구현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Greedy Search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구현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1359424" y="1919526"/>
            <a:ext cx="3835054" cy="7872174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9" name="TextBox 11"/>
          <p:cNvSpPr txBox="1"/>
          <p:nvPr/>
        </p:nvSpPr>
        <p:spPr>
          <a:xfrm>
            <a:off x="1752600" y="1616993"/>
            <a:ext cx="3030549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Java</a:t>
            </a:r>
          </a:p>
        </p:txBody>
      </p:sp>
      <p:sp>
        <p:nvSpPr>
          <p:cNvPr id="136" name="TextBox 12"/>
          <p:cNvSpPr txBox="1"/>
          <p:nvPr/>
        </p:nvSpPr>
        <p:spPr>
          <a:xfrm>
            <a:off x="13834533" y="2235371"/>
            <a:ext cx="3835054" cy="3167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무결성 </a:t>
            </a:r>
            <a:r>
              <a:rPr lang="ko-KR" altLang="en-US" sz="15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제약조건과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관계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3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기본키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외래키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설정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872490" lvl="2" indent="-285750" algn="just">
              <a:lnSpc>
                <a:spcPts val="1920"/>
              </a:lnSpc>
              <a:buFontTx/>
              <a:buChar char="-"/>
            </a:pPr>
            <a:endParaRPr lang="en-US" altLang="ko-KR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DB 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백업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ERD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작성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인덱스 개념 이해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B-tree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개념 이해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부속질의</a:t>
            </a:r>
            <a:r>
              <a:rPr lang="en-US" altLang="ko-KR" sz="15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개념 이해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중첩 쿼리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스칼라 </a:t>
            </a:r>
            <a:r>
              <a:rPr lang="ko-KR" altLang="en-US" sz="13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부속쿼리</a:t>
            </a:r>
            <a:endParaRPr lang="en-US" altLang="ko-KR" sz="13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13834533" y="1894138"/>
            <a:ext cx="3835054" cy="7897562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38" name="TextBox 11"/>
          <p:cNvSpPr txBox="1"/>
          <p:nvPr/>
        </p:nvSpPr>
        <p:spPr>
          <a:xfrm>
            <a:off x="14227709" y="1591605"/>
            <a:ext cx="3030549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Oracle DB</a:t>
            </a:r>
            <a:endParaRPr lang="en-US" sz="2723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사용 기술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5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2.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53" name="TextBox 12"/>
          <p:cNvSpPr txBox="1"/>
          <p:nvPr/>
        </p:nvSpPr>
        <p:spPr>
          <a:xfrm>
            <a:off x="1370341" y="2260760"/>
            <a:ext cx="4878059" cy="5604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STS3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 사용하여 스프링 프레임워크 사용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3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서블릿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모델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2 -&gt;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스프링 프로젝트로 변경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Spring </a:t>
            </a:r>
            <a:r>
              <a:rPr lang="en-US" altLang="ko-KR" sz="15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IoC</a:t>
            </a: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개념</a:t>
            </a:r>
            <a:r>
              <a:rPr lang="en-US" altLang="ko-KR" sz="15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이해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Spring DI </a:t>
            </a:r>
          </a:p>
          <a:p>
            <a:pPr marL="586740" lvl="2" algn="just">
              <a:lnSpc>
                <a:spcPts val="1920"/>
              </a:lnSpc>
            </a:pPr>
            <a:r>
              <a:rPr 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XML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 경험 및 이해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Annotation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사용 경험 및 이해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endParaRPr lang="en-US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Spring AOP</a:t>
            </a: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AOP 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 경험 및 이해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Spring JDBC </a:t>
            </a: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JDBC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 경험 및 이해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Spring MVC</a:t>
            </a: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300" kern="13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실제 프로젝트 아키텍처에 </a:t>
            </a:r>
            <a:r>
              <a:rPr lang="en-US" altLang="ko-KR" sz="1300" kern="13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MVC </a:t>
            </a:r>
            <a:r>
              <a:rPr lang="ko-KR" altLang="en-US" sz="1300" kern="13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패턴 적용 경험</a:t>
            </a:r>
            <a:endParaRPr lang="en-US" altLang="ko-KR" sz="1300" kern="1300" spc="-1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MyBatis</a:t>
            </a: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코드에서 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Query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문 분리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Encryption(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암호화</a:t>
            </a: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DB Connection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에 암호화 기법 적용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370341" y="1919526"/>
            <a:ext cx="4878059" cy="7833707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5" name="TextBox 11"/>
          <p:cNvSpPr txBox="1"/>
          <p:nvPr/>
        </p:nvSpPr>
        <p:spPr>
          <a:xfrm>
            <a:off x="1881992" y="1604979"/>
            <a:ext cx="3854756" cy="507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Spring</a:t>
            </a:r>
            <a:endParaRPr lang="en-US" sz="2723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9" name="TextBox 12"/>
          <p:cNvSpPr txBox="1"/>
          <p:nvPr/>
        </p:nvSpPr>
        <p:spPr>
          <a:xfrm>
            <a:off x="6857999" y="6420848"/>
            <a:ext cx="4806138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리눅스 기본 명령어 사용 경험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Ubuntu </a:t>
            </a:r>
            <a:r>
              <a:rPr lang="ko-KR" altLang="en-US" sz="13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</a:t>
            </a:r>
            <a:endParaRPr lang="en-US" altLang="ko-KR" sz="13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Shell</a:t>
            </a:r>
            <a:r>
              <a:rPr lang="ko-KR" altLang="en-US" sz="13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사용한 명령어 사용</a:t>
            </a:r>
            <a:endParaRPr lang="en-US" altLang="ko-KR" sz="13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857999" y="6079615"/>
            <a:ext cx="5033196" cy="3681174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1" name="TextBox 11"/>
          <p:cNvSpPr txBox="1"/>
          <p:nvPr/>
        </p:nvSpPr>
        <p:spPr>
          <a:xfrm>
            <a:off x="7479321" y="5761617"/>
            <a:ext cx="3977349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Linux</a:t>
            </a:r>
            <a:endParaRPr lang="en-US" sz="2723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2" name="TextBox 12"/>
          <p:cNvSpPr txBox="1"/>
          <p:nvPr/>
        </p:nvSpPr>
        <p:spPr>
          <a:xfrm>
            <a:off x="6857999" y="2260759"/>
            <a:ext cx="4902238" cy="29238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클라우드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서버 사용 경험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3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인바운드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아웃바인드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트래픽 제어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VM(Virtual Machine)</a:t>
            </a:r>
            <a:r>
              <a:rPr lang="ko-KR" altLang="en-US" sz="15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활용하여 서</a:t>
            </a:r>
            <a:r>
              <a:rPr lang="ko-KR" altLang="en-US" sz="15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버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관리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서버 환경 구성</a:t>
            </a:r>
            <a:endParaRPr lang="en-US" altLang="ko-KR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puTTY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 사용한 인스턴스 접속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endParaRPr lang="en-US" altLang="ko-KR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872490" lvl="2" indent="-285750" algn="just">
              <a:lnSpc>
                <a:spcPts val="1920"/>
              </a:lnSpc>
              <a:buFontTx/>
              <a:buChar char="-"/>
            </a:pP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endParaRPr lang="en-US" altLang="ko-KR" sz="13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872490" lvl="2" indent="-285750" algn="just">
              <a:lnSpc>
                <a:spcPts val="1920"/>
              </a:lnSpc>
              <a:buFontTx/>
              <a:buChar char="-"/>
            </a:pP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858000" y="1919526"/>
            <a:ext cx="5033196" cy="3706562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4" name="TextBox 11"/>
          <p:cNvSpPr txBox="1"/>
          <p:nvPr/>
        </p:nvSpPr>
        <p:spPr>
          <a:xfrm>
            <a:off x="7380256" y="1597359"/>
            <a:ext cx="3988681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AWS EC2</a:t>
            </a:r>
            <a:endParaRPr lang="en-US" sz="2723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78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2000" spc="62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프로젝트</a:t>
            </a:r>
            <a:r>
              <a:rPr lang="en-US" altLang="ko-KR" sz="2000" spc="62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2000" spc="62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사용</a:t>
            </a:r>
            <a:r>
              <a:rPr lang="en-US" altLang="ko-KR" sz="2000" spc="62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2000" spc="62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기술</a:t>
            </a:r>
            <a:r>
              <a:rPr lang="en-US" altLang="ko-KR" sz="2000" spc="62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2000" spc="62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경험</a:t>
            </a:r>
            <a:endParaRPr lang="en-US" altLang="ko-KR" sz="2000" spc="62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3" name="TextBox 12"/>
          <p:cNvSpPr txBox="1"/>
          <p:nvPr/>
        </p:nvSpPr>
        <p:spPr>
          <a:xfrm>
            <a:off x="12342759" y="2260759"/>
            <a:ext cx="5076424" cy="2436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버전 관리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Git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의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전체적인 구조 이해 및 사용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Git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활용하여 팀원 간의 협업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Git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의 다양한 커맨드 이해</a:t>
            </a: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및 사용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git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13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add, </a:t>
            </a:r>
            <a:r>
              <a:rPr lang="en-US" altLang="ko-KR" sz="1300" dirty="0" err="1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git</a:t>
            </a:r>
            <a:r>
              <a:rPr lang="en-US" altLang="ko-KR" sz="13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commit –m, </a:t>
            </a:r>
            <a:r>
              <a:rPr lang="en-US" altLang="ko-KR" sz="1300" dirty="0" err="1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git</a:t>
            </a:r>
            <a:r>
              <a:rPr lang="en-US" altLang="ko-KR" sz="13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push</a:t>
            </a:r>
            <a:r>
              <a:rPr lang="ko-KR" altLang="en-US" sz="13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과 같은 다양한 명령어 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 </a:t>
            </a:r>
            <a:r>
              <a:rPr lang="ko-KR" altLang="en-US" sz="13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경험</a:t>
            </a:r>
            <a:endParaRPr lang="en-US" altLang="ko-KR" sz="13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다양한 </a:t>
            </a:r>
            <a:r>
              <a:rPr lang="ko-KR" altLang="en-US" sz="15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브랜치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생성</a:t>
            </a: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병합 및 관리 경험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2305748" y="1919526"/>
            <a:ext cx="5076424" cy="7860178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5" name="TextBox 11"/>
          <p:cNvSpPr txBox="1"/>
          <p:nvPr/>
        </p:nvSpPr>
        <p:spPr>
          <a:xfrm>
            <a:off x="12649200" y="1611504"/>
            <a:ext cx="4011508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Git</a:t>
            </a:r>
            <a:endParaRPr lang="en-US" sz="2723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09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개발 </a:t>
            </a:r>
            <a:r>
              <a:rPr lang="ko-KR" altLang="en-US" sz="3000" spc="93" dirty="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스케줄표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0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3</a:t>
            </a:r>
            <a:r>
              <a:rPr 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.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1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2000" spc="62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1</a:t>
            </a:r>
            <a:r>
              <a:rPr lang="ko-KR" altLang="en-US" sz="2000" spc="62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차 프로젝트</a:t>
            </a:r>
            <a:r>
              <a:rPr lang="en-US" altLang="ko-KR" sz="2000" spc="62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(UI &amp; Big Data)</a:t>
            </a:r>
            <a:endParaRPr lang="en-US" altLang="ko-KR" sz="2000" spc="62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68681" y="2122845"/>
            <a:ext cx="11523618" cy="710148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681" y="2122845"/>
            <a:ext cx="11523618" cy="71014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사용자 지정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2233</TotalTime>
  <Words>1926</Words>
  <Application>Microsoft Office PowerPoint</Application>
  <PresentationFormat>사용자 지정</PresentationFormat>
  <Paragraphs>462</Paragraphs>
  <Slides>31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Pretendard SemiBold</vt:lpstr>
      <vt:lpstr>맑은 고딕</vt:lpstr>
      <vt:lpstr>Pretendard ExtraBold</vt:lpstr>
      <vt:lpstr>Arial</vt:lpstr>
      <vt:lpstr>Noto Sans KR SemiBold</vt:lpstr>
      <vt:lpstr>Pretendard Medium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포트폴리오</dc:title>
  <dc:creator>user</dc:creator>
  <cp:lastModifiedBy>user</cp:lastModifiedBy>
  <cp:revision>147</cp:revision>
  <dcterms:created xsi:type="dcterms:W3CDTF">2006-08-16T00:00:00Z</dcterms:created>
  <dcterms:modified xsi:type="dcterms:W3CDTF">2024-02-26T02:34:53Z</dcterms:modified>
  <dc:identifier>DAF7f8qquhk</dc:identifier>
</cp:coreProperties>
</file>